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ontime" charset="1" panose="00000000000000000000"/>
      <p:regular r:id="rId14"/>
    </p:embeddedFont>
    <p:embeddedFont>
      <p:font typeface="Brittany"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961255" y="-2017079"/>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2"/>
            <a:stretch>
              <a:fillRect l="0" t="0" r="0" b="0"/>
            </a:stretch>
          </a:blipFill>
        </p:spPr>
      </p:sp>
      <p:sp>
        <p:nvSpPr>
          <p:cNvPr name="Freeform 3" id="3"/>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008608" y="2890289"/>
            <a:ext cx="6453368" cy="1246711"/>
          </a:xfrm>
          <a:prstGeom prst="rect">
            <a:avLst/>
          </a:prstGeom>
        </p:spPr>
        <p:txBody>
          <a:bodyPr anchor="t" rtlCol="false" tIns="0" lIns="0" bIns="0" rIns="0">
            <a:spAutoFit/>
          </a:bodyPr>
          <a:lstStyle/>
          <a:p>
            <a:pPr algn="ctr">
              <a:lnSpc>
                <a:spcPts val="8933"/>
              </a:lnSpc>
            </a:pPr>
            <a:r>
              <a:rPr lang="en-US" sz="10634">
                <a:solidFill>
                  <a:srgbClr val="22423D"/>
                </a:solidFill>
                <a:latin typeface="Brittany"/>
              </a:rPr>
              <a:t>Data</a:t>
            </a:r>
          </a:p>
        </p:txBody>
      </p:sp>
      <p:sp>
        <p:nvSpPr>
          <p:cNvPr name="TextBox 5" id="5"/>
          <p:cNvSpPr txBox="true"/>
          <p:nvPr/>
        </p:nvSpPr>
        <p:spPr>
          <a:xfrm rot="0">
            <a:off x="5172689" y="4004763"/>
            <a:ext cx="6890581" cy="668857"/>
          </a:xfrm>
          <a:prstGeom prst="rect">
            <a:avLst/>
          </a:prstGeom>
        </p:spPr>
        <p:txBody>
          <a:bodyPr anchor="t" rtlCol="false" tIns="0" lIns="0" bIns="0" rIns="0">
            <a:spAutoFit/>
          </a:bodyPr>
          <a:lstStyle/>
          <a:p>
            <a:pPr algn="ctr">
              <a:lnSpc>
                <a:spcPts val="5409"/>
              </a:lnSpc>
            </a:pPr>
            <a:r>
              <a:rPr lang="en-US" sz="3864" spc="641">
                <a:solidFill>
                  <a:srgbClr val="22423D"/>
                </a:solidFill>
                <a:latin typeface="Glacial Indifference"/>
              </a:rPr>
              <a:t>VS</a:t>
            </a:r>
          </a:p>
        </p:txBody>
      </p:sp>
      <p:sp>
        <p:nvSpPr>
          <p:cNvPr name="TextBox 6" id="6"/>
          <p:cNvSpPr txBox="true"/>
          <p:nvPr/>
        </p:nvSpPr>
        <p:spPr>
          <a:xfrm rot="0">
            <a:off x="5884843" y="6483553"/>
            <a:ext cx="6518315" cy="466725"/>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a:t>
            </a:r>
            <a:r>
              <a:rPr lang="en-US" sz="2999" spc="497">
                <a:solidFill>
                  <a:srgbClr val="22423D"/>
                </a:solidFill>
                <a:latin typeface="Glacial Indifference Bold"/>
              </a:rPr>
              <a:t>UNDERSTANDING COVID-19"</a:t>
            </a:r>
          </a:p>
        </p:txBody>
      </p:sp>
      <p:sp>
        <p:nvSpPr>
          <p:cNvPr name="TextBox 7" id="7"/>
          <p:cNvSpPr txBox="true"/>
          <p:nvPr/>
        </p:nvSpPr>
        <p:spPr>
          <a:xfrm rot="0">
            <a:off x="8273935" y="4255008"/>
            <a:ext cx="7318786" cy="1425615"/>
          </a:xfrm>
          <a:prstGeom prst="rect">
            <a:avLst/>
          </a:prstGeom>
        </p:spPr>
        <p:txBody>
          <a:bodyPr anchor="t" rtlCol="false" tIns="0" lIns="0" bIns="0" rIns="0">
            <a:spAutoFit/>
          </a:bodyPr>
          <a:lstStyle/>
          <a:p>
            <a:pPr algn="ctr">
              <a:lnSpc>
                <a:spcPts val="10131"/>
              </a:lnSpc>
            </a:pPr>
            <a:r>
              <a:rPr lang="en-US" sz="12061">
                <a:solidFill>
                  <a:srgbClr val="22423D"/>
                </a:solidFill>
                <a:latin typeface="Brittany"/>
              </a:rPr>
              <a:t>Disease</a:t>
            </a:r>
          </a:p>
        </p:txBody>
      </p:sp>
      <p:sp>
        <p:nvSpPr>
          <p:cNvPr name="TextBox 8" id="8"/>
          <p:cNvSpPr txBox="true"/>
          <p:nvPr/>
        </p:nvSpPr>
        <p:spPr>
          <a:xfrm rot="0">
            <a:off x="15230554" y="7394933"/>
            <a:ext cx="2478068" cy="369825"/>
          </a:xfrm>
          <a:prstGeom prst="rect">
            <a:avLst/>
          </a:prstGeom>
        </p:spPr>
        <p:txBody>
          <a:bodyPr anchor="t" rtlCol="false" tIns="0" lIns="0" bIns="0" rIns="0">
            <a:spAutoFit/>
          </a:bodyPr>
          <a:lstStyle/>
          <a:p>
            <a:pPr algn="ctr">
              <a:lnSpc>
                <a:spcPts val="2769"/>
              </a:lnSpc>
            </a:pPr>
            <a:r>
              <a:rPr lang="en-US" sz="3297">
                <a:solidFill>
                  <a:srgbClr val="22423D"/>
                </a:solidFill>
                <a:latin typeface="Brittany"/>
              </a:rPr>
              <a:t>Done By</a:t>
            </a:r>
          </a:p>
        </p:txBody>
      </p:sp>
      <p:sp>
        <p:nvSpPr>
          <p:cNvPr name="TextBox 9" id="9"/>
          <p:cNvSpPr txBox="true"/>
          <p:nvPr/>
        </p:nvSpPr>
        <p:spPr>
          <a:xfrm rot="0">
            <a:off x="14857371" y="8372157"/>
            <a:ext cx="3224432" cy="393044"/>
          </a:xfrm>
          <a:prstGeom prst="rect">
            <a:avLst/>
          </a:prstGeom>
        </p:spPr>
        <p:txBody>
          <a:bodyPr anchor="t" rtlCol="false" tIns="0" lIns="0" bIns="0" rIns="0">
            <a:spAutoFit/>
          </a:bodyPr>
          <a:lstStyle/>
          <a:p>
            <a:pPr algn="ctr">
              <a:lnSpc>
                <a:spcPts val="2846"/>
              </a:lnSpc>
            </a:pPr>
            <a:r>
              <a:rPr lang="en-US" sz="3388">
                <a:solidFill>
                  <a:srgbClr val="22423D"/>
                </a:solidFill>
                <a:latin typeface="Brittany"/>
              </a:rPr>
              <a:t>T.Pranu Deepak</a:t>
            </a:r>
          </a:p>
        </p:txBody>
      </p:sp>
      <p:sp>
        <p:nvSpPr>
          <p:cNvPr name="TextBox 10" id="10"/>
          <p:cNvSpPr txBox="true"/>
          <p:nvPr/>
        </p:nvSpPr>
        <p:spPr>
          <a:xfrm rot="0">
            <a:off x="15152581" y="9353550"/>
            <a:ext cx="2634013" cy="326577"/>
          </a:xfrm>
          <a:prstGeom prst="rect">
            <a:avLst/>
          </a:prstGeom>
        </p:spPr>
        <p:txBody>
          <a:bodyPr anchor="t" rtlCol="false" tIns="0" lIns="0" bIns="0" rIns="0">
            <a:spAutoFit/>
          </a:bodyPr>
          <a:lstStyle/>
          <a:p>
            <a:pPr algn="ctr">
              <a:lnSpc>
                <a:spcPts val="2325"/>
              </a:lnSpc>
            </a:pPr>
            <a:r>
              <a:rPr lang="en-US" sz="2767">
                <a:solidFill>
                  <a:srgbClr val="22423D"/>
                </a:solidFill>
                <a:latin typeface="Brittany"/>
              </a:rPr>
              <a:t>AP2110011173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30694" y="7232997"/>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77265" y="1247775"/>
            <a:ext cx="7838995" cy="763904"/>
          </a:xfrm>
          <a:prstGeom prst="rect">
            <a:avLst/>
          </a:prstGeom>
        </p:spPr>
        <p:txBody>
          <a:bodyPr anchor="t" rtlCol="false" tIns="0" lIns="0" bIns="0" rIns="0">
            <a:spAutoFit/>
          </a:bodyPr>
          <a:lstStyle/>
          <a:p>
            <a:pPr>
              <a:lnSpc>
                <a:spcPts val="5459"/>
              </a:lnSpc>
            </a:pPr>
            <a:r>
              <a:rPr lang="en-US" sz="6499">
                <a:solidFill>
                  <a:srgbClr val="22423D"/>
                </a:solidFill>
                <a:latin typeface="Brittany"/>
              </a:rPr>
              <a:t>Advantages</a:t>
            </a:r>
          </a:p>
        </p:txBody>
      </p:sp>
      <p:sp>
        <p:nvSpPr>
          <p:cNvPr name="TextBox 5" id="5"/>
          <p:cNvSpPr txBox="true"/>
          <p:nvPr/>
        </p:nvSpPr>
        <p:spPr>
          <a:xfrm rot="0">
            <a:off x="4433184" y="573405"/>
            <a:ext cx="11691691" cy="9713595"/>
          </a:xfrm>
          <a:prstGeom prst="rect">
            <a:avLst/>
          </a:prstGeom>
        </p:spPr>
        <p:txBody>
          <a:bodyPr anchor="t" rtlCol="false" tIns="0" lIns="0" bIns="0" rIns="0">
            <a:spAutoFit/>
          </a:bodyPr>
          <a:lstStyle/>
          <a:p>
            <a:pPr>
              <a:lnSpc>
                <a:spcPts val="2250"/>
              </a:lnSpc>
            </a:pPr>
            <a:r>
              <a:rPr lang="en-US" sz="1800" spc="298">
                <a:solidFill>
                  <a:srgbClr val="22423D"/>
                </a:solidFill>
                <a:latin typeface="Glacial Indifference Bold"/>
              </a:rPr>
              <a:t>1. Evidence-Based Decision-Making: The project leverages data analysis to provide evidence-based insights into the COVID-19 pandemic. This data-driven approach enables informed decision-making for public health interventions, resource allocation, and policy formulation.</a:t>
            </a:r>
          </a:p>
          <a:p>
            <a:pPr>
              <a:lnSpc>
                <a:spcPts val="2250"/>
              </a:lnSpc>
            </a:pPr>
          </a:p>
          <a:p>
            <a:pPr>
              <a:lnSpc>
                <a:spcPts val="2250"/>
              </a:lnSpc>
            </a:pPr>
            <a:r>
              <a:rPr lang="en-US" sz="1800" spc="298">
                <a:solidFill>
                  <a:srgbClr val="22423D"/>
                </a:solidFill>
                <a:latin typeface="Glacial Indifference Bold"/>
              </a:rPr>
              <a:t>2. Comprehensive Understanding: By analyzing diverse datasets encompassing epidemiological, clinical, and genomic information, the project gains a comprehensive understanding of COVID-19. This holistic perspective allows for a more nuanced approach to combating the disease.</a:t>
            </a:r>
          </a:p>
          <a:p>
            <a:pPr>
              <a:lnSpc>
                <a:spcPts val="2250"/>
              </a:lnSpc>
            </a:pPr>
          </a:p>
          <a:p>
            <a:pPr>
              <a:lnSpc>
                <a:spcPts val="2250"/>
              </a:lnSpc>
            </a:pPr>
            <a:r>
              <a:rPr lang="en-US" sz="1800" spc="298">
                <a:solidFill>
                  <a:srgbClr val="22423D"/>
                </a:solidFill>
                <a:latin typeface="Glacial Indifference Bold"/>
              </a:rPr>
              <a:t>3. Real-Time Monitoring: Through the use of real-time data integration and analysis, the project can monitor the dynamic nature of the pandemic. This ability to track emerging trends and outbreaks facilitates swift responses and containment measures.</a:t>
            </a:r>
          </a:p>
          <a:p>
            <a:pPr>
              <a:lnSpc>
                <a:spcPts val="2250"/>
              </a:lnSpc>
            </a:pPr>
          </a:p>
          <a:p>
            <a:pPr>
              <a:lnSpc>
                <a:spcPts val="2250"/>
              </a:lnSpc>
            </a:pPr>
            <a:r>
              <a:rPr lang="en-US" sz="1800" spc="298">
                <a:solidFill>
                  <a:srgbClr val="22423D"/>
                </a:solidFill>
                <a:latin typeface="Glacial Indifference Bold"/>
              </a:rPr>
              <a:t>4. Predictive Modeling: By applying machine learning algorithms, the project can develop predictive models for future COVID-19 outbreaks. This proactive approach aids in preparedness and planning for healthcare systems and public health agencies.</a:t>
            </a:r>
          </a:p>
          <a:p>
            <a:pPr>
              <a:lnSpc>
                <a:spcPts val="2250"/>
              </a:lnSpc>
            </a:pPr>
          </a:p>
          <a:p>
            <a:pPr>
              <a:lnSpc>
                <a:spcPts val="2250"/>
              </a:lnSpc>
            </a:pPr>
            <a:r>
              <a:rPr lang="en-US" sz="1800" spc="298">
                <a:solidFill>
                  <a:srgbClr val="22423D"/>
                </a:solidFill>
                <a:latin typeface="Glacial Indifference Bold"/>
              </a:rPr>
              <a:t>5. Early Detection of Variants: The project's genomic sequencing and analysis enable the early detection and tracking of emerging viral variants. This knowledge is crucial for adapting vaccination strategies and developing targeted therapeutics.</a:t>
            </a:r>
          </a:p>
          <a:p>
            <a:pPr>
              <a:lnSpc>
                <a:spcPts val="2250"/>
              </a:lnSpc>
            </a:pPr>
          </a:p>
          <a:p>
            <a:pPr>
              <a:lnSpc>
                <a:spcPts val="2250"/>
              </a:lnSpc>
            </a:pPr>
            <a:r>
              <a:rPr lang="en-US" sz="1800" spc="298">
                <a:solidFill>
                  <a:srgbClr val="22423D"/>
                </a:solidFill>
                <a:latin typeface="Glacial Indifference Bold"/>
              </a:rPr>
              <a:t>6. Targeted Interventions: Data analysis facilitates the identification of high-risk regions and vulnerable populations. This information guides the implementation of targeted interventions to curb the spread of the virus more effectively.</a:t>
            </a:r>
          </a:p>
          <a:p>
            <a:pPr>
              <a:lnSpc>
                <a:spcPts val="2250"/>
              </a:lnSpc>
            </a:pPr>
          </a:p>
          <a:p>
            <a:pPr>
              <a:lnSpc>
                <a:spcPts val="2250"/>
              </a:lnSpc>
            </a:pPr>
            <a:r>
              <a:rPr lang="en-US" sz="1800" spc="298">
                <a:solidFill>
                  <a:srgbClr val="22423D"/>
                </a:solidFill>
                <a:latin typeface="Glacial Indifference Bold"/>
              </a:rPr>
              <a:t>7. Resource Optimization: Understanding COVID-19 transmission patterns and disease severity helps optimize resource allocation. Hospitals and healthcare facilities can be prepared and equipped to handle surges in cases efficiently.</a:t>
            </a:r>
          </a:p>
          <a:p>
            <a:pPr>
              <a:lnSpc>
                <a:spcPts val="2250"/>
              </a:lnSpc>
            </a:pPr>
          </a:p>
          <a:p>
            <a:pPr>
              <a:lnSpc>
                <a:spcPts val="225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1193295"/>
            <a:ext cx="4813501" cy="5492584"/>
          </a:xfrm>
          <a:custGeom>
            <a:avLst/>
            <a:gdLst/>
            <a:ahLst/>
            <a:cxnLst/>
            <a:rect r="r" b="b" t="t" l="l"/>
            <a:pathLst>
              <a:path h="5492584" w="4813501">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87966" y="1611938"/>
            <a:ext cx="4904088" cy="824864"/>
          </a:xfrm>
          <a:prstGeom prst="rect">
            <a:avLst/>
          </a:prstGeom>
        </p:spPr>
        <p:txBody>
          <a:bodyPr anchor="t" rtlCol="false" tIns="0" lIns="0" bIns="0" rIns="0">
            <a:spAutoFit/>
          </a:bodyPr>
          <a:lstStyle/>
          <a:p>
            <a:pPr>
              <a:lnSpc>
                <a:spcPts val="5879"/>
              </a:lnSpc>
            </a:pPr>
            <a:r>
              <a:rPr lang="en-US" sz="6999">
                <a:solidFill>
                  <a:srgbClr val="22423D"/>
                </a:solidFill>
                <a:latin typeface="Brittany"/>
              </a:rPr>
              <a:t>Conclusion</a:t>
            </a:r>
          </a:p>
        </p:txBody>
      </p:sp>
      <p:sp>
        <p:nvSpPr>
          <p:cNvPr name="TextBox 4" id="4"/>
          <p:cNvSpPr txBox="true"/>
          <p:nvPr/>
        </p:nvSpPr>
        <p:spPr>
          <a:xfrm rot="0">
            <a:off x="4813782" y="860736"/>
            <a:ext cx="12231648" cy="9290553"/>
          </a:xfrm>
          <a:prstGeom prst="rect">
            <a:avLst/>
          </a:prstGeom>
        </p:spPr>
        <p:txBody>
          <a:bodyPr anchor="t" rtlCol="false" tIns="0" lIns="0" bIns="0" rIns="0">
            <a:spAutoFit/>
          </a:bodyPr>
          <a:lstStyle/>
          <a:p>
            <a:pPr algn="ctr">
              <a:lnSpc>
                <a:spcPts val="2184"/>
              </a:lnSpc>
              <a:spcBef>
                <a:spcPct val="0"/>
              </a:spcBef>
            </a:pPr>
            <a:r>
              <a:rPr lang="en-US" sz="1747" spc="290">
                <a:solidFill>
                  <a:srgbClr val="22423D"/>
                </a:solidFill>
                <a:latin typeface="Glacial Indifference Bold"/>
              </a:rPr>
              <a:t>The project "Data vs. Disease: Understanding COVID-19" has been a pivotal endeavor in harnessing the power of data analysis to combat the COVID-19 pandemic effectively. Through rigorous data processing, cleaning, filtering, grouping, and visualization, the project has yielded valuable insights into the behavior, transmission dynamics, and impact of the disease. These insights have played a crucial role in guiding evidence-based decision-making, targeted interventions, and resource optimization in the fight against COVID-19.</a:t>
            </a:r>
          </a:p>
          <a:p>
            <a:pPr algn="ctr">
              <a:lnSpc>
                <a:spcPts val="2184"/>
              </a:lnSpc>
              <a:spcBef>
                <a:spcPct val="0"/>
              </a:spcBef>
            </a:pPr>
          </a:p>
          <a:p>
            <a:pPr algn="ctr">
              <a:lnSpc>
                <a:spcPts val="2184"/>
              </a:lnSpc>
              <a:spcBef>
                <a:spcPct val="0"/>
              </a:spcBef>
            </a:pPr>
            <a:r>
              <a:rPr lang="en-US" sz="1747" spc="290">
                <a:solidFill>
                  <a:srgbClr val="22423D"/>
                </a:solidFill>
                <a:latin typeface="Glacial Indifference Bold"/>
              </a:rPr>
              <a:t>The data-driven approach employed in this project has enabled us to comprehensively understand the complexities of the pandemic. By analyzing diverse datasets encompassing epidemiological, clinical, and genomic information, we have gained a holistic view of the virus's behavior, transmission patterns, and the factors influencing disease severity. This comprehensive understanding has facilitated a more nuanced and informed response to the ever-evolving challenges posed by the pandemic.</a:t>
            </a:r>
          </a:p>
          <a:p>
            <a:pPr algn="ctr">
              <a:lnSpc>
                <a:spcPts val="2184"/>
              </a:lnSpc>
              <a:spcBef>
                <a:spcPct val="0"/>
              </a:spcBef>
            </a:pPr>
          </a:p>
          <a:p>
            <a:pPr algn="ctr">
              <a:lnSpc>
                <a:spcPts val="2184"/>
              </a:lnSpc>
              <a:spcBef>
                <a:spcPct val="0"/>
              </a:spcBef>
            </a:pPr>
            <a:r>
              <a:rPr lang="en-US" sz="1747" spc="290">
                <a:solidFill>
                  <a:srgbClr val="22423D"/>
                </a:solidFill>
                <a:latin typeface="Glacial Indifference Bold"/>
              </a:rPr>
              <a:t>The project's real-time monitoring capabilities have been instrumental in early detection of emerging trends and outbreaks. By integrating and analyzing up-to-date COVID-19 data, we have been able to respond swiftly to changing epidemiological patterns and implement timely containment measures. Furthermore, the predictive modeling techniques developed in the project have aided in anticipating future outbreaks, allowing for proactive preparedness and planning.</a:t>
            </a:r>
          </a:p>
          <a:p>
            <a:pPr algn="ctr">
              <a:lnSpc>
                <a:spcPts val="2184"/>
              </a:lnSpc>
              <a:spcBef>
                <a:spcPct val="0"/>
              </a:spcBef>
            </a:pPr>
          </a:p>
          <a:p>
            <a:pPr algn="ctr">
              <a:lnSpc>
                <a:spcPts val="2184"/>
              </a:lnSpc>
              <a:spcBef>
                <a:spcPct val="0"/>
              </a:spcBef>
            </a:pPr>
            <a:r>
              <a:rPr lang="en-US" sz="1747" spc="290">
                <a:solidFill>
                  <a:srgbClr val="22423D"/>
                </a:solidFill>
                <a:latin typeface="Glacial Indifference Bold"/>
              </a:rPr>
              <a:t>Another crucial contribution of the project has been the identification of geographical hotspots and vulnerable populations through spatial analysis and grouping. This information has been invaluable in tailoring targeted interventions, ensuring that resources are channeled to areas and communities most in need.</a:t>
            </a:r>
          </a:p>
          <a:p>
            <a:pPr algn="ctr">
              <a:lnSpc>
                <a:spcPts val="2184"/>
              </a:lnSpc>
              <a:spcBef>
                <a:spcPct val="0"/>
              </a:spcBef>
            </a:pPr>
          </a:p>
          <a:p>
            <a:pPr algn="ctr">
              <a:lnSpc>
                <a:spcPts val="2184"/>
              </a:lnSpc>
              <a:spcBef>
                <a:spcPct val="0"/>
              </a:spcBef>
            </a:pPr>
            <a:r>
              <a:rPr lang="en-US" sz="1747" spc="290">
                <a:solidFill>
                  <a:srgbClr val="22423D"/>
                </a:solidFill>
                <a:latin typeface="Glacial Indifference Bold"/>
              </a:rPr>
              <a:t>The project's data visualization efforts have played a pivotal role in communicating complex COVID-19 trends and insights to a wider audience. Through interactive charts, graphs, and maps, we have effectively conveyed critical information to the public, policymakers, and healthcare professionals, fostering greater awareness and adherence to preventive measures.</a:t>
            </a:r>
          </a:p>
          <a:p>
            <a:pPr algn="ctr">
              <a:lnSpc>
                <a:spcPts val="2184"/>
              </a:lnSpc>
              <a:spcBef>
                <a:spcPct val="0"/>
              </a:spcBef>
            </a:pPr>
          </a:p>
          <a:p>
            <a:pPr algn="ctr">
              <a:lnSpc>
                <a:spcPts val="2184"/>
              </a:lnSpc>
              <a:spcBef>
                <a:spcPct val="0"/>
              </a:spcBef>
            </a:pPr>
          </a:p>
        </p:txBody>
      </p:sp>
      <p:sp>
        <p:nvSpPr>
          <p:cNvPr name="Freeform 5" id="5"/>
          <p:cNvSpPr/>
          <p:nvPr/>
        </p:nvSpPr>
        <p:spPr>
          <a:xfrm flipH="false" flipV="false" rot="0">
            <a:off x="15745146" y="8526569"/>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2921486" y="4803457"/>
            <a:ext cx="12445027" cy="946786"/>
          </a:xfrm>
          <a:prstGeom prst="rect">
            <a:avLst/>
          </a:prstGeom>
        </p:spPr>
        <p:txBody>
          <a:bodyPr anchor="t" rtlCol="false" tIns="0" lIns="0" bIns="0" rIns="0">
            <a:spAutoFit/>
          </a:bodyPr>
          <a:lstStyle/>
          <a:p>
            <a:pPr algn="ctr">
              <a:lnSpc>
                <a:spcPts val="6720"/>
              </a:lnSpc>
            </a:pPr>
            <a:r>
              <a:rPr lang="en-US" sz="8000">
                <a:solidFill>
                  <a:srgbClr val="22423D"/>
                </a:solidFill>
                <a:latin typeface="Brittany"/>
              </a:rPr>
              <a:t>ThankYouu</a:t>
            </a:r>
          </a:p>
        </p:txBody>
      </p:sp>
      <p:sp>
        <p:nvSpPr>
          <p:cNvPr name="Freeform 3" id="3"/>
          <p:cNvSpPr/>
          <p:nvPr/>
        </p:nvSpPr>
        <p:spPr>
          <a:xfrm flipH="false" flipV="false" rot="0">
            <a:off x="15366514" y="7200900"/>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78855" y="-1151858"/>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4799324" y="-2500429"/>
            <a:ext cx="5452110" cy="8229600"/>
          </a:xfrm>
          <a:custGeom>
            <a:avLst/>
            <a:gdLst/>
            <a:ahLst/>
            <a:cxnLst/>
            <a:rect r="r" b="b" t="t" l="l"/>
            <a:pathLst>
              <a:path h="8229600" w="5452110">
                <a:moveTo>
                  <a:pt x="0" y="0"/>
                </a:moveTo>
                <a:lnTo>
                  <a:pt x="5452110" y="0"/>
                </a:lnTo>
                <a:lnTo>
                  <a:pt x="545211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31147" y="72205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51537" y="5223963"/>
            <a:ext cx="5819421" cy="1996578"/>
          </a:xfrm>
          <a:prstGeom prst="rect">
            <a:avLst/>
          </a:prstGeom>
        </p:spPr>
        <p:txBody>
          <a:bodyPr anchor="t" rtlCol="false" tIns="0" lIns="0" bIns="0" rIns="0">
            <a:spAutoFit/>
          </a:bodyPr>
          <a:lstStyle/>
          <a:p>
            <a:pPr>
              <a:lnSpc>
                <a:spcPts val="14282"/>
              </a:lnSpc>
            </a:pPr>
            <a:r>
              <a:rPr lang="en-US" sz="17003">
                <a:solidFill>
                  <a:srgbClr val="22423D"/>
                </a:solidFill>
                <a:latin typeface="Moontime"/>
              </a:rPr>
              <a:t>Contents</a:t>
            </a:r>
          </a:p>
        </p:txBody>
      </p:sp>
      <p:sp>
        <p:nvSpPr>
          <p:cNvPr name="TextBox 5" id="5"/>
          <p:cNvSpPr txBox="true"/>
          <p:nvPr/>
        </p:nvSpPr>
        <p:spPr>
          <a:xfrm rot="0">
            <a:off x="7470958" y="1423871"/>
            <a:ext cx="8398112" cy="7906066"/>
          </a:xfrm>
          <a:prstGeom prst="rect">
            <a:avLst/>
          </a:prstGeom>
        </p:spPr>
        <p:txBody>
          <a:bodyPr anchor="t" rtlCol="false" tIns="0" lIns="0" bIns="0" rIns="0">
            <a:spAutoFit/>
          </a:bodyPr>
          <a:lstStyle/>
          <a:p>
            <a:pPr algn="just" marL="891143" indent="-445571" lvl="1">
              <a:lnSpc>
                <a:spcPts val="6975"/>
              </a:lnSpc>
              <a:buFont typeface="Arial"/>
              <a:buChar char="•"/>
            </a:pPr>
            <a:r>
              <a:rPr lang="en-US" sz="4127" spc="685">
                <a:solidFill>
                  <a:srgbClr val="22423D"/>
                </a:solidFill>
                <a:latin typeface="Glacial Indifference Bold"/>
              </a:rPr>
              <a:t>ABSTRACT</a:t>
            </a:r>
          </a:p>
          <a:p>
            <a:pPr algn="just" marL="891143" indent="-445571" lvl="1">
              <a:lnSpc>
                <a:spcPts val="6975"/>
              </a:lnSpc>
              <a:buFont typeface="Arial"/>
              <a:buChar char="•"/>
            </a:pPr>
            <a:r>
              <a:rPr lang="en-US" sz="4127" spc="685">
                <a:solidFill>
                  <a:srgbClr val="22423D"/>
                </a:solidFill>
                <a:latin typeface="Glacial Indifference Bold"/>
              </a:rPr>
              <a:t>INTRODUCTION</a:t>
            </a:r>
          </a:p>
          <a:p>
            <a:pPr algn="just" marL="891143" indent="-445571" lvl="1">
              <a:lnSpc>
                <a:spcPts val="6975"/>
              </a:lnSpc>
              <a:buFont typeface="Arial"/>
              <a:buChar char="•"/>
            </a:pPr>
            <a:r>
              <a:rPr lang="en-US" sz="4127" spc="685">
                <a:solidFill>
                  <a:srgbClr val="22423D"/>
                </a:solidFill>
                <a:latin typeface="Glacial Indifference Bold"/>
              </a:rPr>
              <a:t>HYPOTHESIS</a:t>
            </a:r>
          </a:p>
          <a:p>
            <a:pPr algn="just" marL="891143" indent="-445571" lvl="1">
              <a:lnSpc>
                <a:spcPts val="6975"/>
              </a:lnSpc>
              <a:buFont typeface="Arial"/>
              <a:buChar char="•"/>
            </a:pPr>
            <a:r>
              <a:rPr lang="en-US" sz="4127" spc="685">
                <a:solidFill>
                  <a:srgbClr val="22423D"/>
                </a:solidFill>
                <a:latin typeface="Glacial Indifference Bold"/>
              </a:rPr>
              <a:t>SYSTEM REQURIMENTS</a:t>
            </a:r>
          </a:p>
          <a:p>
            <a:pPr algn="just" marL="891143" indent="-445571" lvl="1">
              <a:lnSpc>
                <a:spcPts val="6975"/>
              </a:lnSpc>
              <a:buFont typeface="Arial"/>
              <a:buChar char="•"/>
            </a:pPr>
            <a:r>
              <a:rPr lang="en-US" sz="4127" spc="206">
                <a:solidFill>
                  <a:srgbClr val="22423D"/>
                </a:solidFill>
                <a:latin typeface="Glacial Indifference Bold"/>
              </a:rPr>
              <a:t>USES OF DATASET</a:t>
            </a:r>
          </a:p>
          <a:p>
            <a:pPr algn="just" marL="891143" indent="-445571" lvl="1">
              <a:lnSpc>
                <a:spcPts val="6975"/>
              </a:lnSpc>
              <a:buFont typeface="Arial"/>
              <a:buChar char="•"/>
            </a:pPr>
            <a:r>
              <a:rPr lang="en-US" sz="4127" spc="206">
                <a:solidFill>
                  <a:srgbClr val="22423D"/>
                </a:solidFill>
                <a:latin typeface="Glacial Indifference Bold"/>
              </a:rPr>
              <a:t>SUGGESTIONS</a:t>
            </a:r>
          </a:p>
          <a:p>
            <a:pPr algn="just" marL="891143" indent="-445571" lvl="1">
              <a:lnSpc>
                <a:spcPts val="6975"/>
              </a:lnSpc>
              <a:buFont typeface="Arial"/>
              <a:buChar char="•"/>
            </a:pPr>
            <a:r>
              <a:rPr lang="en-US" sz="4127" spc="685">
                <a:solidFill>
                  <a:srgbClr val="22423D"/>
                </a:solidFill>
                <a:latin typeface="Glacial Indifference Bold"/>
              </a:rPr>
              <a:t>VISUALISATION</a:t>
            </a:r>
          </a:p>
          <a:p>
            <a:pPr algn="just" marL="891143" indent="-445571" lvl="1">
              <a:lnSpc>
                <a:spcPts val="6975"/>
              </a:lnSpc>
              <a:buFont typeface="Arial"/>
              <a:buChar char="•"/>
            </a:pPr>
            <a:r>
              <a:rPr lang="en-US" sz="4127" spc="685">
                <a:solidFill>
                  <a:srgbClr val="22423D"/>
                </a:solidFill>
                <a:latin typeface="Glacial Indifference Bold"/>
              </a:rPr>
              <a:t>ADVANTAGES </a:t>
            </a:r>
          </a:p>
          <a:p>
            <a:pPr algn="just" marL="891143" indent="-445571" lvl="1">
              <a:lnSpc>
                <a:spcPts val="6975"/>
              </a:lnSpc>
              <a:buFont typeface="Arial"/>
              <a:buChar char="•"/>
            </a:pPr>
            <a:r>
              <a:rPr lang="en-US" sz="4127" spc="685">
                <a:solidFill>
                  <a:srgbClr val="22423D"/>
                </a:solidFill>
                <a:latin typeface="Glacial Indifference Bold"/>
              </a:rPr>
              <a:t>CONCLUSION</a:t>
            </a:r>
          </a:p>
        </p:txBody>
      </p:sp>
      <p:sp>
        <p:nvSpPr>
          <p:cNvPr name="Freeform 6" id="6"/>
          <p:cNvSpPr/>
          <p:nvPr/>
        </p:nvSpPr>
        <p:spPr>
          <a:xfrm flipH="false" flipV="false" rot="0">
            <a:off x="-1045422" y="70300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5307438" y="1009650"/>
            <a:ext cx="12980562" cy="8548274"/>
          </a:xfrm>
          <a:prstGeom prst="rect">
            <a:avLst/>
          </a:prstGeom>
        </p:spPr>
        <p:txBody>
          <a:bodyPr anchor="t" rtlCol="false" tIns="0" lIns="0" bIns="0" rIns="0">
            <a:spAutoFit/>
          </a:bodyPr>
          <a:lstStyle/>
          <a:p>
            <a:pPr>
              <a:lnSpc>
                <a:spcPts val="2351"/>
              </a:lnSpc>
            </a:pPr>
            <a:r>
              <a:rPr lang="en-US" sz="1881" spc="312">
                <a:solidFill>
                  <a:srgbClr val="22423D"/>
                </a:solidFill>
                <a:latin typeface="Glacial Indifference Bold"/>
              </a:rPr>
              <a:t>"</a:t>
            </a:r>
          </a:p>
          <a:p>
            <a:pPr>
              <a:lnSpc>
                <a:spcPts val="2351"/>
              </a:lnSpc>
            </a:pPr>
          </a:p>
          <a:p>
            <a:pPr>
              <a:lnSpc>
                <a:spcPts val="2351"/>
              </a:lnSpc>
            </a:pPr>
            <a:r>
              <a:rPr lang="en-US" sz="1881" spc="312">
                <a:solidFill>
                  <a:srgbClr val="22423D"/>
                </a:solidFill>
                <a:latin typeface="Glacial Indifference Bold"/>
              </a:rPr>
              <a:t>The COVID-19 pandemic has emerged as one of the most significant global health challenges in recent history. To combat this infectious disease effectively, a comprehensive understanding of its behavior and transmission dynamics is essential. This abstract presents the project "Data vs. Disease: Understanding COVID-19," which leverages the power of data analysis to gain valuable insights from diverse datasets encompassing epidemiological, clinical, and genomic information.</a:t>
            </a:r>
          </a:p>
          <a:p>
            <a:pPr>
              <a:lnSpc>
                <a:spcPts val="2351"/>
              </a:lnSpc>
            </a:pPr>
          </a:p>
          <a:p>
            <a:pPr>
              <a:lnSpc>
                <a:spcPts val="2351"/>
              </a:lnSpc>
            </a:pPr>
            <a:r>
              <a:rPr lang="en-US" sz="1881" spc="312">
                <a:solidFill>
                  <a:srgbClr val="22423D"/>
                </a:solidFill>
                <a:latin typeface="Glacial Indifference Bold"/>
              </a:rPr>
              <a:t>Through the application of a data analysis library, the project explores the associations between demographic factors and disease severity, predicts future outbreaks, tracks the emergence of viral variants, and performs spatial analyses to identify high-risk regions. Furthermore, the project evaluates the effectiveness of vaccination campaigns and enhances public awareness through data-driven visualizations.</a:t>
            </a:r>
          </a:p>
          <a:p>
            <a:pPr>
              <a:lnSpc>
                <a:spcPts val="2351"/>
              </a:lnSpc>
            </a:pPr>
          </a:p>
          <a:p>
            <a:pPr>
              <a:lnSpc>
                <a:spcPts val="2351"/>
              </a:lnSpc>
            </a:pPr>
            <a:r>
              <a:rPr lang="en-US" sz="1881" spc="312">
                <a:solidFill>
                  <a:srgbClr val="22423D"/>
                </a:solidFill>
                <a:latin typeface="Glacial Indifference Bold"/>
              </a:rPr>
              <a:t>The project's hypotheses include significant correlations between demographic factors and disease outcomes, the ability to predict outbreaks, the impact of emerging variants on transmission, spatial patterns of disease spread, and the effectiveness of vaccination strategies. The data analysis library serves as a critical tool in achieving these objectives, enabling efficient data processing, real-time monitoring, and evidence-based decision-making.</a:t>
            </a:r>
          </a:p>
          <a:p>
            <a:pPr>
              <a:lnSpc>
                <a:spcPts val="2351"/>
              </a:lnSpc>
            </a:pPr>
          </a:p>
          <a:p>
            <a:pPr>
              <a:lnSpc>
                <a:spcPts val="2351"/>
              </a:lnSpc>
            </a:pPr>
            <a:r>
              <a:rPr lang="en-US" sz="1881" spc="312">
                <a:solidFill>
                  <a:srgbClr val="22423D"/>
                </a:solidFill>
                <a:latin typeface="Glacial Indifference Bold"/>
              </a:rPr>
              <a:t>The findings from this project will contribute to evidence-driven public health interventions and policy formulation, guiding targeted measures to combat COVID-19 effectively. By harnessing the power of data in the fight against the pandemic, "Data vs. Disease: Understanding COVID-19" aims to make a significant impact on global health and pave the way for a more resilient and informed response to future health crises.</a:t>
            </a:r>
          </a:p>
        </p:txBody>
      </p:sp>
      <p:sp>
        <p:nvSpPr>
          <p:cNvPr name="Freeform 3" id="3"/>
          <p:cNvSpPr/>
          <p:nvPr/>
        </p:nvSpPr>
        <p:spPr>
          <a:xfrm flipH="false" flipV="false" rot="0">
            <a:off x="-2406751" y="-1619654"/>
            <a:ext cx="4813501" cy="5492584"/>
          </a:xfrm>
          <a:custGeom>
            <a:avLst/>
            <a:gdLst/>
            <a:ahLst/>
            <a:cxnLst/>
            <a:rect r="r" b="b" t="t" l="l"/>
            <a:pathLst>
              <a:path h="5492584" w="4813501">
                <a:moveTo>
                  <a:pt x="0" y="0"/>
                </a:moveTo>
                <a:lnTo>
                  <a:pt x="4813502" y="0"/>
                </a:lnTo>
                <a:lnTo>
                  <a:pt x="4813502"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4334" y="3485407"/>
            <a:ext cx="4284833" cy="5354183"/>
          </a:xfrm>
          <a:custGeom>
            <a:avLst/>
            <a:gdLst/>
            <a:ahLst/>
            <a:cxnLst/>
            <a:rect r="r" b="b" t="t" l="l"/>
            <a:pathLst>
              <a:path h="5354183" w="4284833">
                <a:moveTo>
                  <a:pt x="0" y="0"/>
                </a:moveTo>
                <a:lnTo>
                  <a:pt x="4284833" y="0"/>
                </a:lnTo>
                <a:lnTo>
                  <a:pt x="4284833" y="5354184"/>
                </a:lnTo>
                <a:lnTo>
                  <a:pt x="0" y="5354184"/>
                </a:lnTo>
                <a:lnTo>
                  <a:pt x="0" y="0"/>
                </a:lnTo>
                <a:close/>
              </a:path>
            </a:pathLst>
          </a:custGeom>
          <a:blipFill>
            <a:blip r:embed="rId4"/>
            <a:stretch>
              <a:fillRect l="-53225" t="0" r="-52585" b="0"/>
            </a:stretch>
          </a:blipFill>
        </p:spPr>
      </p:sp>
      <p:sp>
        <p:nvSpPr>
          <p:cNvPr name="TextBox 5" id="5"/>
          <p:cNvSpPr txBox="true"/>
          <p:nvPr/>
        </p:nvSpPr>
        <p:spPr>
          <a:xfrm rot="0">
            <a:off x="698727" y="663428"/>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9898" y="565490"/>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Introduction</a:t>
            </a:r>
          </a:p>
        </p:txBody>
      </p:sp>
      <p:sp>
        <p:nvSpPr>
          <p:cNvPr name="TextBox 4" id="4"/>
          <p:cNvSpPr txBox="true"/>
          <p:nvPr/>
        </p:nvSpPr>
        <p:spPr>
          <a:xfrm rot="0">
            <a:off x="4558962" y="1329811"/>
            <a:ext cx="13428195" cy="8447684"/>
          </a:xfrm>
          <a:prstGeom prst="rect">
            <a:avLst/>
          </a:prstGeom>
        </p:spPr>
        <p:txBody>
          <a:bodyPr anchor="t" rtlCol="false" tIns="0" lIns="0" bIns="0" rIns="0">
            <a:spAutoFit/>
          </a:bodyPr>
          <a:lstStyle/>
          <a:p>
            <a:pPr algn="ctr">
              <a:lnSpc>
                <a:spcPts val="1984"/>
              </a:lnSpc>
              <a:spcBef>
                <a:spcPct val="0"/>
              </a:spcBef>
            </a:pPr>
          </a:p>
          <a:p>
            <a:pPr algn="ctr">
              <a:lnSpc>
                <a:spcPts val="1984"/>
              </a:lnSpc>
              <a:spcBef>
                <a:spcPct val="0"/>
              </a:spcBef>
            </a:pPr>
            <a:r>
              <a:rPr lang="en-US" sz="1587" spc="263">
                <a:solidFill>
                  <a:srgbClr val="22423D"/>
                </a:solidFill>
                <a:latin typeface="Glacial Indifference Bold"/>
              </a:rPr>
              <a:t>The COVID-19 pandemic has unleashed an unprecedented global health crisis, challenging societies, healthcare systems, and economies worldwide. The urgent need to combat and control this highly contagious disease demands innovative and data-driven approaches. In response to this pressing challenge, the project "Data vs. Disease: Understanding COVID-19" has been initiated to harness the power of data analysis in gaining comprehensive insights into the dynamics of the pandemic.</a:t>
            </a:r>
          </a:p>
          <a:p>
            <a:pPr algn="ctr">
              <a:lnSpc>
                <a:spcPts val="1984"/>
              </a:lnSpc>
              <a:spcBef>
                <a:spcPct val="0"/>
              </a:spcBef>
            </a:pPr>
          </a:p>
          <a:p>
            <a:pPr algn="ctr">
              <a:lnSpc>
                <a:spcPts val="1984"/>
              </a:lnSpc>
              <a:spcBef>
                <a:spcPct val="0"/>
              </a:spcBef>
            </a:pPr>
            <a:r>
              <a:rPr lang="en-US" sz="1587" spc="263">
                <a:solidFill>
                  <a:srgbClr val="22423D"/>
                </a:solidFill>
                <a:latin typeface="Glacial Indifference Bold"/>
              </a:rPr>
              <a:t>As the virus continues to evolve and spread, the project emphasizes the importance of data in comprehending COVID-19's behavior, risk factors, and transmission patterns. By leveraging a data analysis library, the project aims to analyze diverse datasets containing epidemiological, clinical, and genomic information. These datasets are sourced from reputable public health agencies, research institutions, and global databases to provide a comprehensive understanding of the disease.</a:t>
            </a:r>
          </a:p>
          <a:p>
            <a:pPr algn="ctr">
              <a:lnSpc>
                <a:spcPts val="1984"/>
              </a:lnSpc>
              <a:spcBef>
                <a:spcPct val="0"/>
              </a:spcBef>
            </a:pPr>
          </a:p>
          <a:p>
            <a:pPr algn="ctr">
              <a:lnSpc>
                <a:spcPts val="1984"/>
              </a:lnSpc>
              <a:spcBef>
                <a:spcPct val="0"/>
              </a:spcBef>
            </a:pPr>
            <a:r>
              <a:rPr lang="en-US" sz="1587" spc="263">
                <a:solidFill>
                  <a:srgbClr val="22423D"/>
                </a:solidFill>
                <a:latin typeface="Glacial Indifference Bold"/>
              </a:rPr>
              <a:t>Through this project, we strive to achieve several key objectives. First, we aim to identify significant associations between demographic factors, such as age, gender, and pre-existing health conditions, and the severity of COVID-19 outcomes. This knowledge will help inform targeted interventions for vulnerable populations.</a:t>
            </a:r>
          </a:p>
          <a:p>
            <a:pPr algn="ctr">
              <a:lnSpc>
                <a:spcPts val="1984"/>
              </a:lnSpc>
              <a:spcBef>
                <a:spcPct val="0"/>
              </a:spcBef>
            </a:pPr>
          </a:p>
          <a:p>
            <a:pPr algn="ctr">
              <a:lnSpc>
                <a:spcPts val="1984"/>
              </a:lnSpc>
              <a:spcBef>
                <a:spcPct val="0"/>
              </a:spcBef>
            </a:pPr>
            <a:r>
              <a:rPr lang="en-US" sz="1587" spc="263">
                <a:solidFill>
                  <a:srgbClr val="22423D"/>
                </a:solidFill>
                <a:latin typeface="Glacial Indifference Bold"/>
              </a:rPr>
              <a:t>Secondly, the project seeks to develop predictive models using machine learning algorithms to anticipate future outbreaks and identify regions at higher risk. This prediction capability will enable proactive measures and resource allocation, aiding in the containment of the virus.</a:t>
            </a:r>
          </a:p>
          <a:p>
            <a:pPr algn="ctr">
              <a:lnSpc>
                <a:spcPts val="1984"/>
              </a:lnSpc>
              <a:spcBef>
                <a:spcPct val="0"/>
              </a:spcBef>
            </a:pPr>
          </a:p>
          <a:p>
            <a:pPr algn="ctr">
              <a:lnSpc>
                <a:spcPts val="1984"/>
              </a:lnSpc>
              <a:spcBef>
                <a:spcPct val="0"/>
              </a:spcBef>
            </a:pPr>
            <a:r>
              <a:rPr lang="en-US" sz="1587" spc="263">
                <a:solidFill>
                  <a:srgbClr val="22423D"/>
                </a:solidFill>
                <a:latin typeface="Glacial Indifference Bold"/>
              </a:rPr>
              <a:t>Thirdly, the project focuses on real-time monitoring and tracking of emerging viral variants to understand their impact on transmission dynamics. This information is vital for formulating updated vaccination strategies and containment measures.</a:t>
            </a:r>
          </a:p>
          <a:p>
            <a:pPr algn="ctr">
              <a:lnSpc>
                <a:spcPts val="1984"/>
              </a:lnSpc>
              <a:spcBef>
                <a:spcPct val="0"/>
              </a:spcBef>
            </a:pPr>
          </a:p>
          <a:p>
            <a:pPr algn="ctr">
              <a:lnSpc>
                <a:spcPts val="1984"/>
              </a:lnSpc>
              <a:spcBef>
                <a:spcPct val="0"/>
              </a:spcBef>
            </a:pPr>
            <a:r>
              <a:rPr lang="en-US" sz="1587" spc="263">
                <a:solidFill>
                  <a:srgbClr val="22423D"/>
                </a:solidFill>
                <a:latin typeface="Glacial Indifference Bold"/>
              </a:rPr>
              <a:t>Moreover, spatial analysis is crucial in identifying geographical hotspots and clusters of COVID-19 transmission. By analyzing spatial patterns, the project aims to inform localized public health interventions, limiting the spread of the virus in high-risk areas.</a:t>
            </a:r>
          </a:p>
          <a:p>
            <a:pPr algn="ctr">
              <a:lnSpc>
                <a:spcPts val="1984"/>
              </a:lnSpc>
              <a:spcBef>
                <a:spcPct val="0"/>
              </a:spcBef>
            </a:pPr>
          </a:p>
          <a:p>
            <a:pPr algn="ctr">
              <a:lnSpc>
                <a:spcPts val="1984"/>
              </a:lnSpc>
              <a:spcBef>
                <a:spcPct val="0"/>
              </a:spcBef>
            </a:pPr>
            <a:r>
              <a:rPr lang="en-US" sz="1587" spc="263">
                <a:solidFill>
                  <a:srgbClr val="22423D"/>
                </a:solidFill>
                <a:latin typeface="Glacial Indifference Bold"/>
              </a:rPr>
              <a:t>The project also evaluates the effectiveness of vaccination campaigns by aggregating and analyzing vaccination data. This assessment will guide strategies to enhance vaccination coverage and achieve population immunity.</a:t>
            </a:r>
          </a:p>
          <a:p>
            <a:pPr algn="ctr">
              <a:lnSpc>
                <a:spcPts val="1984"/>
              </a:lnSpc>
              <a:spcBef>
                <a:spcPct val="0"/>
              </a:spcBef>
            </a:pPr>
          </a:p>
        </p:txBody>
      </p:sp>
      <p:sp>
        <p:nvSpPr>
          <p:cNvPr name="Freeform 5" id="5"/>
          <p:cNvSpPr/>
          <p:nvPr/>
        </p:nvSpPr>
        <p:spPr>
          <a:xfrm flipH="false" flipV="false" rot="0">
            <a:off x="-376002" y="3347266"/>
            <a:ext cx="4765130" cy="6430228"/>
          </a:xfrm>
          <a:custGeom>
            <a:avLst/>
            <a:gdLst/>
            <a:ahLst/>
            <a:cxnLst/>
            <a:rect r="r" b="b" t="t" l="l"/>
            <a:pathLst>
              <a:path h="6430228" w="4765130">
                <a:moveTo>
                  <a:pt x="0" y="0"/>
                </a:moveTo>
                <a:lnTo>
                  <a:pt x="4765130" y="0"/>
                </a:lnTo>
                <a:lnTo>
                  <a:pt x="4765130" y="6430229"/>
                </a:lnTo>
                <a:lnTo>
                  <a:pt x="0" y="6430229"/>
                </a:lnTo>
                <a:lnTo>
                  <a:pt x="0" y="0"/>
                </a:lnTo>
                <a:close/>
              </a:path>
            </a:pathLst>
          </a:custGeom>
          <a:blipFill>
            <a:blip r:embed="rId4"/>
            <a:stretch>
              <a:fillRect l="-45252" t="0" r="-57162"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9898" y="565490"/>
            <a:ext cx="5429703" cy="1307421"/>
          </a:xfrm>
          <a:prstGeom prst="rect">
            <a:avLst/>
          </a:prstGeom>
        </p:spPr>
        <p:txBody>
          <a:bodyPr anchor="t" rtlCol="false" tIns="0" lIns="0" bIns="0" rIns="0">
            <a:spAutoFit/>
          </a:bodyPr>
          <a:lstStyle/>
          <a:p>
            <a:pPr>
              <a:lnSpc>
                <a:spcPts val="9320"/>
              </a:lnSpc>
            </a:pPr>
            <a:r>
              <a:rPr lang="en-US" sz="11096">
                <a:solidFill>
                  <a:srgbClr val="22423D"/>
                </a:solidFill>
                <a:latin typeface="Moontime"/>
              </a:rPr>
              <a:t>Hypothesis</a:t>
            </a:r>
          </a:p>
        </p:txBody>
      </p:sp>
      <p:sp>
        <p:nvSpPr>
          <p:cNvPr name="TextBox 4" id="4"/>
          <p:cNvSpPr txBox="true"/>
          <p:nvPr/>
        </p:nvSpPr>
        <p:spPr>
          <a:xfrm rot="0">
            <a:off x="3204749" y="1584049"/>
            <a:ext cx="14335159" cy="8008346"/>
          </a:xfrm>
          <a:prstGeom prst="rect">
            <a:avLst/>
          </a:prstGeom>
        </p:spPr>
        <p:txBody>
          <a:bodyPr anchor="t" rtlCol="false" tIns="0" lIns="0" bIns="0" rIns="0">
            <a:spAutoFit/>
          </a:bodyPr>
          <a:lstStyle/>
          <a:p>
            <a:pPr algn="ctr">
              <a:lnSpc>
                <a:spcPts val="2303"/>
              </a:lnSpc>
            </a:pPr>
          </a:p>
          <a:p>
            <a:pPr algn="ctr">
              <a:lnSpc>
                <a:spcPts val="2303"/>
              </a:lnSpc>
            </a:pPr>
            <a:r>
              <a:rPr lang="en-US" sz="1843" spc="305">
                <a:solidFill>
                  <a:srgbClr val="22423D"/>
                </a:solidFill>
                <a:latin typeface="Glacial Indifference Bold"/>
              </a:rPr>
              <a:t>1. Demographic Factors and COVID-19 Severity: There is a significant association between demographic factors (age, gender, pre-existing health conditions) and the severity of COVID-19 outcomes.</a:t>
            </a:r>
          </a:p>
          <a:p>
            <a:pPr algn="ctr">
              <a:lnSpc>
                <a:spcPts val="2303"/>
              </a:lnSpc>
            </a:pPr>
          </a:p>
          <a:p>
            <a:pPr algn="ctr">
              <a:lnSpc>
                <a:spcPts val="2303"/>
              </a:lnSpc>
            </a:pPr>
            <a:r>
              <a:rPr lang="en-US" sz="1843" spc="305">
                <a:solidFill>
                  <a:srgbClr val="22423D"/>
                </a:solidFill>
                <a:latin typeface="Glacial Indifference Bold"/>
              </a:rPr>
              <a:t>2. Predicting COVID-19 Outbreaks: By applying machine learning algorithms to historical COVID-19 data, it is possible to accurately predict future outbreaks and identify regions at higher risk.</a:t>
            </a:r>
          </a:p>
          <a:p>
            <a:pPr algn="ctr">
              <a:lnSpc>
                <a:spcPts val="2303"/>
              </a:lnSpc>
            </a:pPr>
          </a:p>
          <a:p>
            <a:pPr algn="ctr">
              <a:lnSpc>
                <a:spcPts val="2303"/>
              </a:lnSpc>
            </a:pPr>
            <a:r>
              <a:rPr lang="en-US" sz="1843" spc="305">
                <a:solidFill>
                  <a:srgbClr val="22423D"/>
                </a:solidFill>
                <a:latin typeface="Glacial Indifference Bold"/>
              </a:rPr>
              <a:t>3. Emerging Variants and Disease Transmission: Real-time monitoring and genomic sequencing will facilitate the early detection and tracking of emerging viral variants, providing insights into their impact on transmission.</a:t>
            </a:r>
          </a:p>
          <a:p>
            <a:pPr algn="ctr">
              <a:lnSpc>
                <a:spcPts val="2303"/>
              </a:lnSpc>
            </a:pPr>
          </a:p>
          <a:p>
            <a:pPr algn="ctr">
              <a:lnSpc>
                <a:spcPts val="2303"/>
              </a:lnSpc>
            </a:pPr>
            <a:r>
              <a:rPr lang="en-US" sz="1843" spc="305">
                <a:solidFill>
                  <a:srgbClr val="22423D"/>
                </a:solidFill>
                <a:latin typeface="Glacial Indifference Bold"/>
              </a:rPr>
              <a:t>4. Spatial Analysis of COVID-19 Transmission: Spatial analysis will reveal geographical hotspots and clusters of COVID-19 transmission, guiding targeted containment measures.</a:t>
            </a:r>
          </a:p>
          <a:p>
            <a:pPr algn="ctr">
              <a:lnSpc>
                <a:spcPts val="2303"/>
              </a:lnSpc>
            </a:pPr>
          </a:p>
          <a:p>
            <a:pPr algn="ctr">
              <a:lnSpc>
                <a:spcPts val="2303"/>
              </a:lnSpc>
            </a:pPr>
            <a:r>
              <a:rPr lang="en-US" sz="1843" spc="305">
                <a:solidFill>
                  <a:srgbClr val="22423D"/>
                </a:solidFill>
                <a:latin typeface="Glacial Indifference Bold"/>
              </a:rPr>
              <a:t>5. Effectiveness of Vaccination Campaigns: Analyzing vaccination data will assess the effectiveness of different vaccine types and coverage rates in reducing infection rates and severe outcomes.</a:t>
            </a:r>
          </a:p>
          <a:p>
            <a:pPr algn="ctr">
              <a:lnSpc>
                <a:spcPts val="2303"/>
              </a:lnSpc>
            </a:pPr>
          </a:p>
          <a:p>
            <a:pPr algn="ctr">
              <a:lnSpc>
                <a:spcPts val="2303"/>
              </a:lnSpc>
            </a:pPr>
            <a:r>
              <a:rPr lang="en-US" sz="1843" spc="305">
                <a:solidFill>
                  <a:srgbClr val="22423D"/>
                </a:solidFill>
                <a:latin typeface="Glacial Indifference Bold"/>
              </a:rPr>
              <a:t>6. Data Visualization and Public Awareness: Data-driven visualizations will improve public awareness and compliance with preventive measures and vaccination efforts.</a:t>
            </a:r>
          </a:p>
          <a:p>
            <a:pPr algn="ctr">
              <a:lnSpc>
                <a:spcPts val="2303"/>
              </a:lnSpc>
            </a:pPr>
          </a:p>
          <a:p>
            <a:pPr algn="ctr">
              <a:lnSpc>
                <a:spcPts val="2303"/>
              </a:lnSpc>
            </a:pPr>
            <a:r>
              <a:rPr lang="en-US" sz="1843" spc="305">
                <a:solidFill>
                  <a:srgbClr val="22423D"/>
                </a:solidFill>
                <a:latin typeface="Glacial Indifference Bold"/>
              </a:rPr>
              <a:t>7. Efficiency and Effectiveness of Data Analysis Library: Using a data analysis library will enhance data processing, cleaning, and decision-making in combatting COVID-19.</a:t>
            </a:r>
          </a:p>
          <a:p>
            <a:pPr algn="ctr">
              <a:lnSpc>
                <a:spcPts val="2303"/>
              </a:lnSpc>
            </a:pPr>
          </a:p>
          <a:p>
            <a:pPr algn="ctr">
              <a:lnSpc>
                <a:spcPts val="2303"/>
              </a:lnSpc>
              <a:spcBef>
                <a:spcPct val="0"/>
              </a:spcBef>
            </a:pPr>
            <a:r>
              <a:rPr lang="en-US" sz="1843" spc="305">
                <a:solidFill>
                  <a:srgbClr val="22423D"/>
                </a:solidFill>
                <a:latin typeface="Glacial Indifference Bold"/>
              </a:rPr>
              <a:t>By testing these hypotheses, the project aims to gain valuable insights into the disease's behavior, transmission dynamics, and impact, ultimately informing evidence-based strategies to combat COVID-19 effectively.</a:t>
            </a:r>
          </a:p>
        </p:txBody>
      </p:sp>
      <p:sp>
        <p:nvSpPr>
          <p:cNvPr name="Freeform 5" id="5"/>
          <p:cNvSpPr/>
          <p:nvPr/>
        </p:nvSpPr>
        <p:spPr>
          <a:xfrm flipH="false" flipV="false" rot="0">
            <a:off x="16318821" y="7534995"/>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5011066" y="6965639"/>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39475" y="1266825"/>
            <a:ext cx="12736612" cy="824734"/>
          </a:xfrm>
          <a:prstGeom prst="rect">
            <a:avLst/>
          </a:prstGeom>
        </p:spPr>
        <p:txBody>
          <a:bodyPr anchor="t" rtlCol="false" tIns="0" lIns="0" bIns="0" rIns="0">
            <a:spAutoFit/>
          </a:bodyPr>
          <a:lstStyle/>
          <a:p>
            <a:pPr>
              <a:lnSpc>
                <a:spcPts val="5877"/>
              </a:lnSpc>
            </a:pPr>
            <a:r>
              <a:rPr lang="en-US" sz="6997">
                <a:solidFill>
                  <a:srgbClr val="22423D"/>
                </a:solidFill>
                <a:latin typeface="Brittany"/>
              </a:rPr>
              <a:t>System Requriments</a:t>
            </a:r>
          </a:p>
        </p:txBody>
      </p:sp>
      <p:sp>
        <p:nvSpPr>
          <p:cNvPr name="Freeform 5" id="5"/>
          <p:cNvSpPr/>
          <p:nvPr/>
        </p:nvSpPr>
        <p:spPr>
          <a:xfrm flipH="false" flipV="false" rot="0">
            <a:off x="13202292" y="-1243967"/>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604715" y="2345532"/>
            <a:ext cx="5280759" cy="466725"/>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SOFTWARE</a:t>
            </a:r>
          </a:p>
        </p:txBody>
      </p:sp>
      <p:grpSp>
        <p:nvGrpSpPr>
          <p:cNvPr name="Group 7" id="7"/>
          <p:cNvGrpSpPr/>
          <p:nvPr/>
        </p:nvGrpSpPr>
        <p:grpSpPr>
          <a:xfrm rot="0">
            <a:off x="3326186" y="3243660"/>
            <a:ext cx="1207557" cy="1062664"/>
            <a:chOff x="0" y="0"/>
            <a:chExt cx="1610077" cy="1416885"/>
          </a:xfrm>
        </p:grpSpPr>
        <p:pic>
          <p:nvPicPr>
            <p:cNvPr name="Picture 8" id="8"/>
            <p:cNvPicPr>
              <a:picLocks noChangeAspect="true"/>
            </p:cNvPicPr>
            <p:nvPr/>
          </p:nvPicPr>
          <p:blipFill>
            <a:blip r:embed="rId8"/>
            <a:srcRect l="0" t="2692" r="0" b="2692"/>
            <a:stretch>
              <a:fillRect/>
            </a:stretch>
          </p:blipFill>
          <p:spPr>
            <a:xfrm flipH="false" flipV="false">
              <a:off x="0" y="0"/>
              <a:ext cx="1610077" cy="1416885"/>
            </a:xfrm>
            <a:prstGeom prst="rect">
              <a:avLst/>
            </a:prstGeom>
          </p:spPr>
        </p:pic>
      </p:grpSp>
      <p:sp>
        <p:nvSpPr>
          <p:cNvPr name="TextBox 9" id="9"/>
          <p:cNvSpPr txBox="true"/>
          <p:nvPr/>
        </p:nvSpPr>
        <p:spPr>
          <a:xfrm rot="0">
            <a:off x="3929965" y="3514005"/>
            <a:ext cx="4903941" cy="439509"/>
          </a:xfrm>
          <a:prstGeom prst="rect">
            <a:avLst/>
          </a:prstGeom>
        </p:spPr>
        <p:txBody>
          <a:bodyPr anchor="t" rtlCol="false" tIns="0" lIns="0" bIns="0" rIns="0">
            <a:spAutoFit/>
          </a:bodyPr>
          <a:lstStyle/>
          <a:p>
            <a:pPr algn="ctr">
              <a:lnSpc>
                <a:spcPts val="3482"/>
              </a:lnSpc>
              <a:spcBef>
                <a:spcPct val="0"/>
              </a:spcBef>
            </a:pPr>
            <a:r>
              <a:rPr lang="en-US" sz="2785" spc="462">
                <a:solidFill>
                  <a:srgbClr val="22423D"/>
                </a:solidFill>
                <a:latin typeface="Glacial Indifference Bold"/>
              </a:rPr>
              <a:t>EXCEL SHEET</a:t>
            </a:r>
          </a:p>
        </p:txBody>
      </p:sp>
      <p:sp>
        <p:nvSpPr>
          <p:cNvPr name="TextBox 10" id="10"/>
          <p:cNvSpPr txBox="true"/>
          <p:nvPr/>
        </p:nvSpPr>
        <p:spPr>
          <a:xfrm rot="0">
            <a:off x="5938466" y="3947835"/>
            <a:ext cx="4140495" cy="366395"/>
          </a:xfrm>
          <a:prstGeom prst="rect">
            <a:avLst/>
          </a:prstGeom>
        </p:spPr>
        <p:txBody>
          <a:bodyPr anchor="t" rtlCol="false" tIns="0" lIns="0" bIns="0" rIns="0">
            <a:spAutoFit/>
          </a:bodyPr>
          <a:lstStyle/>
          <a:p>
            <a:pPr algn="ctr">
              <a:lnSpc>
                <a:spcPts val="2875"/>
              </a:lnSpc>
              <a:spcBef>
                <a:spcPct val="0"/>
              </a:spcBef>
            </a:pPr>
            <a:r>
              <a:rPr lang="en-US" sz="2300" spc="381">
                <a:solidFill>
                  <a:srgbClr val="22423D"/>
                </a:solidFill>
                <a:latin typeface="Glacial Indifference Bold"/>
              </a:rPr>
              <a:t>(FOR CSV DATA)</a:t>
            </a:r>
          </a:p>
        </p:txBody>
      </p:sp>
      <p:grpSp>
        <p:nvGrpSpPr>
          <p:cNvPr name="Group 11" id="11"/>
          <p:cNvGrpSpPr/>
          <p:nvPr/>
        </p:nvGrpSpPr>
        <p:grpSpPr>
          <a:xfrm rot="0">
            <a:off x="10298036" y="3243660"/>
            <a:ext cx="1028430" cy="1126079"/>
            <a:chOff x="0" y="0"/>
            <a:chExt cx="1371240" cy="1501439"/>
          </a:xfrm>
        </p:grpSpPr>
        <p:pic>
          <p:nvPicPr>
            <p:cNvPr name="Picture 12" id="12"/>
            <p:cNvPicPr>
              <a:picLocks noChangeAspect="true"/>
            </p:cNvPicPr>
            <p:nvPr/>
          </p:nvPicPr>
          <p:blipFill>
            <a:blip r:embed="rId9"/>
            <a:srcRect l="0" t="2769" r="0" b="2769"/>
            <a:stretch>
              <a:fillRect/>
            </a:stretch>
          </p:blipFill>
          <p:spPr>
            <a:xfrm flipH="false" flipV="false">
              <a:off x="0" y="0"/>
              <a:ext cx="1371240" cy="1501439"/>
            </a:xfrm>
            <a:prstGeom prst="rect">
              <a:avLst/>
            </a:prstGeom>
          </p:spPr>
        </p:pic>
      </p:grpSp>
      <p:sp>
        <p:nvSpPr>
          <p:cNvPr name="TextBox 13" id="13"/>
          <p:cNvSpPr txBox="true"/>
          <p:nvPr/>
        </p:nvSpPr>
        <p:spPr>
          <a:xfrm rot="0">
            <a:off x="11545541" y="3579785"/>
            <a:ext cx="4903941" cy="434780"/>
          </a:xfrm>
          <a:prstGeom prst="rect">
            <a:avLst/>
          </a:prstGeom>
        </p:spPr>
        <p:txBody>
          <a:bodyPr anchor="t" rtlCol="false" tIns="0" lIns="0" bIns="0" rIns="0">
            <a:spAutoFit/>
          </a:bodyPr>
          <a:lstStyle/>
          <a:p>
            <a:pPr algn="ctr">
              <a:lnSpc>
                <a:spcPts val="3482"/>
              </a:lnSpc>
              <a:spcBef>
                <a:spcPct val="0"/>
              </a:spcBef>
            </a:pPr>
            <a:r>
              <a:rPr lang="en-US" sz="2785" spc="462">
                <a:solidFill>
                  <a:srgbClr val="22423D"/>
                </a:solidFill>
                <a:latin typeface="Glacial Indifference Bold"/>
              </a:rPr>
              <a:t>JUPYTER NOTEBOOK</a:t>
            </a:r>
          </a:p>
        </p:txBody>
      </p:sp>
      <p:sp>
        <p:nvSpPr>
          <p:cNvPr name="TextBox 14" id="14"/>
          <p:cNvSpPr txBox="true"/>
          <p:nvPr/>
        </p:nvSpPr>
        <p:spPr>
          <a:xfrm rot="0">
            <a:off x="12250550" y="3947835"/>
            <a:ext cx="6037450" cy="635089"/>
          </a:xfrm>
          <a:prstGeom prst="rect">
            <a:avLst/>
          </a:prstGeom>
        </p:spPr>
        <p:txBody>
          <a:bodyPr anchor="t" rtlCol="false" tIns="0" lIns="0" bIns="0" rIns="0">
            <a:spAutoFit/>
          </a:bodyPr>
          <a:lstStyle/>
          <a:p>
            <a:pPr algn="ctr">
              <a:lnSpc>
                <a:spcPts val="2482"/>
              </a:lnSpc>
              <a:spcBef>
                <a:spcPct val="0"/>
              </a:spcBef>
            </a:pPr>
            <a:r>
              <a:rPr lang="en-US" sz="1985" spc="329">
                <a:solidFill>
                  <a:srgbClr val="22423D"/>
                </a:solidFill>
                <a:latin typeface="Glacial Indifference Bold"/>
              </a:rPr>
              <a:t>(FOR ANALYSING DATA AND VISUALISING DATA)</a:t>
            </a:r>
          </a:p>
        </p:txBody>
      </p:sp>
      <p:sp>
        <p:nvSpPr>
          <p:cNvPr name="TextBox 15" id="15"/>
          <p:cNvSpPr txBox="true"/>
          <p:nvPr/>
        </p:nvSpPr>
        <p:spPr>
          <a:xfrm rot="0">
            <a:off x="6604715" y="5503214"/>
            <a:ext cx="5280759" cy="466725"/>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HARDWARE</a:t>
            </a:r>
          </a:p>
        </p:txBody>
      </p:sp>
      <p:grpSp>
        <p:nvGrpSpPr>
          <p:cNvPr name="Group 16" id="16"/>
          <p:cNvGrpSpPr/>
          <p:nvPr/>
        </p:nvGrpSpPr>
        <p:grpSpPr>
          <a:xfrm rot="0">
            <a:off x="3288961" y="5969939"/>
            <a:ext cx="1282009" cy="1418835"/>
            <a:chOff x="0" y="0"/>
            <a:chExt cx="1709346" cy="1891780"/>
          </a:xfrm>
        </p:grpSpPr>
        <p:pic>
          <p:nvPicPr>
            <p:cNvPr name="Picture 17" id="17"/>
            <p:cNvPicPr>
              <a:picLocks noChangeAspect="true"/>
            </p:cNvPicPr>
            <p:nvPr/>
          </p:nvPicPr>
          <p:blipFill>
            <a:blip r:embed="rId10"/>
            <a:srcRect l="5122" t="0" r="5122" b="0"/>
            <a:stretch>
              <a:fillRect/>
            </a:stretch>
          </p:blipFill>
          <p:spPr>
            <a:xfrm flipH="false" flipV="false">
              <a:off x="0" y="0"/>
              <a:ext cx="1709346" cy="1891780"/>
            </a:xfrm>
            <a:prstGeom prst="rect">
              <a:avLst/>
            </a:prstGeom>
          </p:spPr>
        </p:pic>
      </p:grpSp>
      <p:sp>
        <p:nvSpPr>
          <p:cNvPr name="TextBox 18" id="18"/>
          <p:cNvSpPr txBox="true"/>
          <p:nvPr/>
        </p:nvSpPr>
        <p:spPr>
          <a:xfrm rot="0">
            <a:off x="5012398" y="6171605"/>
            <a:ext cx="926068" cy="466725"/>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CPU</a:t>
            </a:r>
          </a:p>
        </p:txBody>
      </p:sp>
      <p:sp>
        <p:nvSpPr>
          <p:cNvPr name="TextBox 19" id="19"/>
          <p:cNvSpPr txBox="true"/>
          <p:nvPr/>
        </p:nvSpPr>
        <p:spPr>
          <a:xfrm rot="0">
            <a:off x="4500168" y="6729135"/>
            <a:ext cx="6312083" cy="265430"/>
          </a:xfrm>
          <a:prstGeom prst="rect">
            <a:avLst/>
          </a:prstGeom>
        </p:spPr>
        <p:txBody>
          <a:bodyPr anchor="t" rtlCol="false" tIns="0" lIns="0" bIns="0" rIns="0">
            <a:spAutoFit/>
          </a:bodyPr>
          <a:lstStyle/>
          <a:p>
            <a:pPr algn="ctr">
              <a:lnSpc>
                <a:spcPts val="2125"/>
              </a:lnSpc>
              <a:spcBef>
                <a:spcPct val="0"/>
              </a:spcBef>
            </a:pPr>
            <a:r>
              <a:rPr lang="en-US" sz="1700" spc="282">
                <a:solidFill>
                  <a:srgbClr val="22423D"/>
                </a:solidFill>
                <a:latin typeface="Glacial Indifference Bold"/>
              </a:rPr>
              <a:t>(INTEL CORE I5 OR MORE)</a:t>
            </a:r>
          </a:p>
        </p:txBody>
      </p:sp>
      <p:grpSp>
        <p:nvGrpSpPr>
          <p:cNvPr name="Group 20" id="20"/>
          <p:cNvGrpSpPr/>
          <p:nvPr/>
        </p:nvGrpSpPr>
        <p:grpSpPr>
          <a:xfrm rot="0">
            <a:off x="11584997" y="5746102"/>
            <a:ext cx="2412515" cy="1912000"/>
            <a:chOff x="0" y="0"/>
            <a:chExt cx="3216687" cy="2549333"/>
          </a:xfrm>
        </p:grpSpPr>
        <p:pic>
          <p:nvPicPr>
            <p:cNvPr name="Picture 21" id="21"/>
            <p:cNvPicPr>
              <a:picLocks noChangeAspect="true"/>
            </p:cNvPicPr>
            <p:nvPr/>
          </p:nvPicPr>
          <p:blipFill>
            <a:blip r:embed="rId11"/>
            <a:srcRect l="0" t="10373" r="0" b="10373"/>
            <a:stretch>
              <a:fillRect/>
            </a:stretch>
          </p:blipFill>
          <p:spPr>
            <a:xfrm flipH="false" flipV="false">
              <a:off x="0" y="0"/>
              <a:ext cx="3216687" cy="2549333"/>
            </a:xfrm>
            <a:prstGeom prst="rect">
              <a:avLst/>
            </a:prstGeom>
          </p:spPr>
        </p:pic>
      </p:grpSp>
      <p:sp>
        <p:nvSpPr>
          <p:cNvPr name="TextBox 22" id="22"/>
          <p:cNvSpPr txBox="true"/>
          <p:nvPr/>
        </p:nvSpPr>
        <p:spPr>
          <a:xfrm rot="0">
            <a:off x="14567185" y="6235377"/>
            <a:ext cx="2028587" cy="466725"/>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MEMORY</a:t>
            </a:r>
          </a:p>
        </p:txBody>
      </p:sp>
      <p:sp>
        <p:nvSpPr>
          <p:cNvPr name="TextBox 23" id="23"/>
          <p:cNvSpPr txBox="true"/>
          <p:nvPr/>
        </p:nvSpPr>
        <p:spPr>
          <a:xfrm rot="0">
            <a:off x="15766382" y="6847880"/>
            <a:ext cx="1658779" cy="283845"/>
          </a:xfrm>
          <a:prstGeom prst="rect">
            <a:avLst/>
          </a:prstGeom>
        </p:spPr>
        <p:txBody>
          <a:bodyPr anchor="t" rtlCol="false" tIns="0" lIns="0" bIns="0" rIns="0">
            <a:spAutoFit/>
          </a:bodyPr>
          <a:lstStyle/>
          <a:p>
            <a:pPr algn="ctr">
              <a:lnSpc>
                <a:spcPts val="2250"/>
              </a:lnSpc>
              <a:spcBef>
                <a:spcPct val="0"/>
              </a:spcBef>
            </a:pPr>
            <a:r>
              <a:rPr lang="en-US" sz="1800" spc="298">
                <a:solidFill>
                  <a:srgbClr val="22423D"/>
                </a:solidFill>
                <a:latin typeface="Glacial Indifference Bold"/>
              </a:rPr>
              <a:t>(16 GB RAM)</a:t>
            </a:r>
          </a:p>
        </p:txBody>
      </p:sp>
      <p:grpSp>
        <p:nvGrpSpPr>
          <p:cNvPr name="Group 24" id="24"/>
          <p:cNvGrpSpPr/>
          <p:nvPr/>
        </p:nvGrpSpPr>
        <p:grpSpPr>
          <a:xfrm rot="0">
            <a:off x="6308863" y="7920056"/>
            <a:ext cx="3237053" cy="1996774"/>
            <a:chOff x="0" y="0"/>
            <a:chExt cx="4316071" cy="2662365"/>
          </a:xfrm>
        </p:grpSpPr>
        <p:pic>
          <p:nvPicPr>
            <p:cNvPr name="Picture 25" id="25"/>
            <p:cNvPicPr>
              <a:picLocks noChangeAspect="true"/>
            </p:cNvPicPr>
            <p:nvPr/>
          </p:nvPicPr>
          <p:blipFill>
            <a:blip r:embed="rId12"/>
            <a:srcRect l="0" t="19157" r="0" b="19157"/>
            <a:stretch>
              <a:fillRect/>
            </a:stretch>
          </p:blipFill>
          <p:spPr>
            <a:xfrm flipH="false" flipV="false">
              <a:off x="0" y="0"/>
              <a:ext cx="4316071" cy="2662365"/>
            </a:xfrm>
            <a:prstGeom prst="rect">
              <a:avLst/>
            </a:prstGeom>
          </p:spPr>
        </p:pic>
      </p:grpSp>
      <p:sp>
        <p:nvSpPr>
          <p:cNvPr name="TextBox 26" id="26"/>
          <p:cNvSpPr txBox="true"/>
          <p:nvPr/>
        </p:nvSpPr>
        <p:spPr>
          <a:xfrm rot="0">
            <a:off x="10078961" y="8556314"/>
            <a:ext cx="2151578" cy="466725"/>
          </a:xfrm>
          <a:prstGeom prst="rect">
            <a:avLst/>
          </a:prstGeom>
        </p:spPr>
        <p:txBody>
          <a:bodyPr anchor="t" rtlCol="false" tIns="0" lIns="0" bIns="0" rIns="0">
            <a:spAutoFit/>
          </a:bodyPr>
          <a:lstStyle/>
          <a:p>
            <a:pPr algn="ctr">
              <a:lnSpc>
                <a:spcPts val="3749"/>
              </a:lnSpc>
              <a:spcBef>
                <a:spcPct val="0"/>
              </a:spcBef>
            </a:pPr>
            <a:r>
              <a:rPr lang="en-US" sz="2999" spc="497">
                <a:solidFill>
                  <a:srgbClr val="22423D"/>
                </a:solidFill>
                <a:latin typeface="Glacial Indifference Bold"/>
              </a:rPr>
              <a:t>STORAGE</a:t>
            </a:r>
          </a:p>
        </p:txBody>
      </p:sp>
      <p:sp>
        <p:nvSpPr>
          <p:cNvPr name="TextBox 27" id="27"/>
          <p:cNvSpPr txBox="true"/>
          <p:nvPr/>
        </p:nvSpPr>
        <p:spPr>
          <a:xfrm rot="0">
            <a:off x="10579663" y="9289739"/>
            <a:ext cx="3987522" cy="283845"/>
          </a:xfrm>
          <a:prstGeom prst="rect">
            <a:avLst/>
          </a:prstGeom>
        </p:spPr>
        <p:txBody>
          <a:bodyPr anchor="t" rtlCol="false" tIns="0" lIns="0" bIns="0" rIns="0">
            <a:spAutoFit/>
          </a:bodyPr>
          <a:lstStyle/>
          <a:p>
            <a:pPr algn="ctr">
              <a:lnSpc>
                <a:spcPts val="2250"/>
              </a:lnSpc>
              <a:spcBef>
                <a:spcPct val="0"/>
              </a:spcBef>
            </a:pPr>
            <a:r>
              <a:rPr lang="en-US" sz="1800" spc="298">
                <a:solidFill>
                  <a:srgbClr val="22423D"/>
                </a:solidFill>
                <a:latin typeface="Glacial Indifference Bold"/>
              </a:rPr>
              <a:t>(500 GB INTERNAL STORAGE)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07440" y="-349084"/>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6418" y="1115226"/>
            <a:ext cx="13140687" cy="810637"/>
          </a:xfrm>
          <a:prstGeom prst="rect">
            <a:avLst/>
          </a:prstGeom>
        </p:spPr>
        <p:txBody>
          <a:bodyPr anchor="t" rtlCol="false" tIns="0" lIns="0" bIns="0" rIns="0">
            <a:spAutoFit/>
          </a:bodyPr>
          <a:lstStyle/>
          <a:p>
            <a:pPr>
              <a:lnSpc>
                <a:spcPts val="5793"/>
              </a:lnSpc>
            </a:pPr>
            <a:r>
              <a:rPr lang="en-US" sz="6897">
                <a:solidFill>
                  <a:srgbClr val="22423D"/>
                </a:solidFill>
                <a:latin typeface="Brittany"/>
              </a:rPr>
              <a:t>Uses of Dataset</a:t>
            </a:r>
          </a:p>
        </p:txBody>
      </p:sp>
      <p:sp>
        <p:nvSpPr>
          <p:cNvPr name="Freeform 4" id="4"/>
          <p:cNvSpPr/>
          <p:nvPr/>
        </p:nvSpPr>
        <p:spPr>
          <a:xfrm flipH="false" flipV="false" rot="0">
            <a:off x="-216953" y="6431624"/>
            <a:ext cx="1803031" cy="4114800"/>
          </a:xfrm>
          <a:custGeom>
            <a:avLst/>
            <a:gdLst/>
            <a:ahLst/>
            <a:cxnLst/>
            <a:rect r="r" b="b" t="t" l="l"/>
            <a:pathLst>
              <a:path h="4114800" w="1803031">
                <a:moveTo>
                  <a:pt x="0" y="0"/>
                </a:moveTo>
                <a:lnTo>
                  <a:pt x="1803030" y="0"/>
                </a:lnTo>
                <a:lnTo>
                  <a:pt x="18030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0" y="2642763"/>
            <a:ext cx="19219252" cy="7993832"/>
          </a:xfrm>
          <a:prstGeom prst="rect">
            <a:avLst/>
          </a:prstGeom>
        </p:spPr>
        <p:txBody>
          <a:bodyPr anchor="t" rtlCol="false" tIns="0" lIns="0" bIns="0" rIns="0">
            <a:spAutoFit/>
          </a:bodyPr>
          <a:lstStyle/>
          <a:p>
            <a:pPr algn="ctr">
              <a:lnSpc>
                <a:spcPts val="3020"/>
              </a:lnSpc>
              <a:spcBef>
                <a:spcPct val="0"/>
              </a:spcBef>
            </a:pPr>
            <a:r>
              <a:rPr lang="en-US" sz="2157">
                <a:solidFill>
                  <a:srgbClr val="22423D"/>
                </a:solidFill>
                <a:latin typeface="Glacial Indifference Bold"/>
              </a:rPr>
              <a:t>1. *Tracking Spread*: Analyzing total cases, deaths, and recoveries helps track the virus spread in different countries over time.</a:t>
            </a:r>
          </a:p>
          <a:p>
            <a:pPr algn="ctr">
              <a:lnSpc>
                <a:spcPts val="3020"/>
              </a:lnSpc>
              <a:spcBef>
                <a:spcPct val="0"/>
              </a:spcBef>
            </a:pPr>
          </a:p>
          <a:p>
            <a:pPr algn="ctr">
              <a:lnSpc>
                <a:spcPts val="3020"/>
              </a:lnSpc>
              <a:spcBef>
                <a:spcPct val="0"/>
              </a:spcBef>
            </a:pPr>
            <a:r>
              <a:rPr lang="en-US" sz="2157">
                <a:solidFill>
                  <a:srgbClr val="22423D"/>
                </a:solidFill>
                <a:latin typeface="Glacial Indifference Bold"/>
              </a:rPr>
              <a:t>2. *Public Health Policies*: Governments can assess the effectiveness of policies and measures in controlling the virus.</a:t>
            </a:r>
          </a:p>
          <a:p>
            <a:pPr algn="ctr">
              <a:lnSpc>
                <a:spcPts val="3020"/>
              </a:lnSpc>
              <a:spcBef>
                <a:spcPct val="0"/>
              </a:spcBef>
            </a:pPr>
          </a:p>
          <a:p>
            <a:pPr algn="ctr">
              <a:lnSpc>
                <a:spcPts val="3020"/>
              </a:lnSpc>
              <a:spcBef>
                <a:spcPct val="0"/>
              </a:spcBef>
            </a:pPr>
            <a:r>
              <a:rPr lang="en-US" sz="2157">
                <a:solidFill>
                  <a:srgbClr val="22423D"/>
                </a:solidFill>
                <a:latin typeface="Glacial Indifference Bold"/>
              </a:rPr>
              <a:t>3. *Resource Allocation*: Data on active and critical cases aids in allocating healthcare resources efficiently.</a:t>
            </a:r>
          </a:p>
          <a:p>
            <a:pPr algn="ctr">
              <a:lnSpc>
                <a:spcPts val="3020"/>
              </a:lnSpc>
              <a:spcBef>
                <a:spcPct val="0"/>
              </a:spcBef>
            </a:pPr>
          </a:p>
          <a:p>
            <a:pPr algn="ctr">
              <a:lnSpc>
                <a:spcPts val="3020"/>
              </a:lnSpc>
              <a:spcBef>
                <a:spcPct val="0"/>
              </a:spcBef>
            </a:pPr>
            <a:r>
              <a:rPr lang="en-US" sz="2157">
                <a:solidFill>
                  <a:srgbClr val="22423D"/>
                </a:solidFill>
                <a:latin typeface="Glacial Indifference Bold"/>
              </a:rPr>
              <a:t>4. *International Comparisons*: Researchers can compare the impact of COVID-19 across countries and study contributing factors.</a:t>
            </a:r>
          </a:p>
          <a:p>
            <a:pPr algn="ctr">
              <a:lnSpc>
                <a:spcPts val="3020"/>
              </a:lnSpc>
              <a:spcBef>
                <a:spcPct val="0"/>
              </a:spcBef>
            </a:pPr>
          </a:p>
          <a:p>
            <a:pPr algn="ctr">
              <a:lnSpc>
                <a:spcPts val="3020"/>
              </a:lnSpc>
              <a:spcBef>
                <a:spcPct val="0"/>
              </a:spcBef>
            </a:pPr>
            <a:r>
              <a:rPr lang="en-US" sz="2157">
                <a:solidFill>
                  <a:srgbClr val="22423D"/>
                </a:solidFill>
                <a:latin typeface="Glacial Indifference Bold"/>
              </a:rPr>
              <a:t>5. *Vaccine Distribution*: Identifying high infection areas helps prioritize vaccine distribution.</a:t>
            </a:r>
          </a:p>
          <a:p>
            <a:pPr algn="ctr">
              <a:lnSpc>
                <a:spcPts val="3020"/>
              </a:lnSpc>
              <a:spcBef>
                <a:spcPct val="0"/>
              </a:spcBef>
            </a:pPr>
          </a:p>
          <a:p>
            <a:pPr algn="ctr">
              <a:lnSpc>
                <a:spcPts val="3020"/>
              </a:lnSpc>
              <a:spcBef>
                <a:spcPct val="0"/>
              </a:spcBef>
            </a:pPr>
            <a:r>
              <a:rPr lang="en-US" sz="2157">
                <a:solidFill>
                  <a:srgbClr val="22423D"/>
                </a:solidFill>
                <a:latin typeface="Glacial Indifference Bold"/>
              </a:rPr>
              <a:t>6. *Research Studies*: Valuable for epidemiological studies, modeling, and forecasting.</a:t>
            </a:r>
          </a:p>
          <a:p>
            <a:pPr algn="ctr">
              <a:lnSpc>
                <a:spcPts val="3020"/>
              </a:lnSpc>
              <a:spcBef>
                <a:spcPct val="0"/>
              </a:spcBef>
            </a:pPr>
          </a:p>
          <a:p>
            <a:pPr algn="ctr">
              <a:lnSpc>
                <a:spcPts val="3020"/>
              </a:lnSpc>
              <a:spcBef>
                <a:spcPct val="0"/>
              </a:spcBef>
            </a:pPr>
            <a:r>
              <a:rPr lang="en-US" sz="2157">
                <a:solidFill>
                  <a:srgbClr val="22423D"/>
                </a:solidFill>
                <a:latin typeface="Glacial Indifference Bold"/>
              </a:rPr>
              <a:t>7. *Public Awareness*: Transparent data sharing increases awareness and encourages preventive measures.</a:t>
            </a:r>
          </a:p>
          <a:p>
            <a:pPr algn="ctr">
              <a:lnSpc>
                <a:spcPts val="3020"/>
              </a:lnSpc>
              <a:spcBef>
                <a:spcPct val="0"/>
              </a:spcBef>
            </a:pPr>
          </a:p>
          <a:p>
            <a:pPr algn="ctr">
              <a:lnSpc>
                <a:spcPts val="3020"/>
              </a:lnSpc>
              <a:spcBef>
                <a:spcPct val="0"/>
              </a:spcBef>
            </a:pPr>
            <a:r>
              <a:rPr lang="en-US" sz="2157">
                <a:solidFill>
                  <a:srgbClr val="22423D"/>
                </a:solidFill>
                <a:latin typeface="Glacial Indifference Bold"/>
              </a:rPr>
              <a:t>8. *Identifying Hotspots*: Helps focus containment efforts in high concentration areas.</a:t>
            </a:r>
          </a:p>
          <a:p>
            <a:pPr algn="ctr">
              <a:lnSpc>
                <a:spcPts val="3020"/>
              </a:lnSpc>
              <a:spcBef>
                <a:spcPct val="0"/>
              </a:spcBef>
            </a:pPr>
          </a:p>
          <a:p>
            <a:pPr algn="ctr">
              <a:lnSpc>
                <a:spcPts val="3020"/>
              </a:lnSpc>
              <a:spcBef>
                <a:spcPct val="0"/>
              </a:spcBef>
            </a:pPr>
            <a:r>
              <a:rPr lang="en-US" sz="2157">
                <a:solidFill>
                  <a:srgbClr val="22423D"/>
                </a:solidFill>
                <a:latin typeface="Glacial Indifference Bold"/>
              </a:rPr>
              <a:t>9. *Media Reporting*: Provides updated information for reporting.</a:t>
            </a:r>
          </a:p>
          <a:p>
            <a:pPr algn="ctr">
              <a:lnSpc>
                <a:spcPts val="3020"/>
              </a:lnSpc>
              <a:spcBef>
                <a:spcPct val="0"/>
              </a:spcBef>
            </a:pPr>
          </a:p>
          <a:p>
            <a:pPr algn="ctr">
              <a:lnSpc>
                <a:spcPts val="3020"/>
              </a:lnSpc>
              <a:spcBef>
                <a:spcPct val="0"/>
              </a:spcBef>
            </a:pPr>
            <a:r>
              <a:rPr lang="en-US" sz="2157">
                <a:solidFill>
                  <a:srgbClr val="22423D"/>
                </a:solidFill>
                <a:latin typeface="Glacial Indifference Bold"/>
              </a:rPr>
              <a:t>10. *Educational Purposes*: Useful for teaching data analysis and public health responses during a pandemic.</a:t>
            </a:r>
          </a:p>
          <a:p>
            <a:pPr algn="ctr">
              <a:lnSpc>
                <a:spcPts val="3020"/>
              </a:lnSpc>
              <a:spcBef>
                <a:spcPct val="0"/>
              </a:spcBef>
            </a:pPr>
          </a:p>
          <a:p>
            <a:pPr algn="ctr">
              <a:lnSpc>
                <a:spcPts val="302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32469" y="-1406956"/>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74281" y="789051"/>
            <a:ext cx="5429703" cy="688848"/>
          </a:xfrm>
          <a:prstGeom prst="rect">
            <a:avLst/>
          </a:prstGeom>
        </p:spPr>
        <p:txBody>
          <a:bodyPr anchor="t" rtlCol="false" tIns="0" lIns="0" bIns="0" rIns="0">
            <a:spAutoFit/>
          </a:bodyPr>
          <a:lstStyle/>
          <a:p>
            <a:pPr>
              <a:lnSpc>
                <a:spcPts val="4955"/>
              </a:lnSpc>
            </a:pPr>
            <a:r>
              <a:rPr lang="en-US" sz="5899">
                <a:solidFill>
                  <a:srgbClr val="22423D"/>
                </a:solidFill>
                <a:latin typeface="Brittany"/>
              </a:rPr>
              <a:t>Suggestions</a:t>
            </a:r>
          </a:p>
        </p:txBody>
      </p:sp>
      <p:sp>
        <p:nvSpPr>
          <p:cNvPr name="TextBox 4" id="4"/>
          <p:cNvSpPr txBox="true"/>
          <p:nvPr/>
        </p:nvSpPr>
        <p:spPr>
          <a:xfrm rot="0">
            <a:off x="3889132" y="1329811"/>
            <a:ext cx="13114071" cy="8682901"/>
          </a:xfrm>
          <a:prstGeom prst="rect">
            <a:avLst/>
          </a:prstGeom>
        </p:spPr>
        <p:txBody>
          <a:bodyPr anchor="t" rtlCol="false" tIns="0" lIns="0" bIns="0" rIns="0">
            <a:spAutoFit/>
          </a:bodyPr>
          <a:lstStyle/>
          <a:p>
            <a:pPr algn="ctr">
              <a:lnSpc>
                <a:spcPts val="2258"/>
              </a:lnSpc>
            </a:pPr>
          </a:p>
          <a:p>
            <a:pPr algn="ctr">
              <a:lnSpc>
                <a:spcPts val="2258"/>
              </a:lnSpc>
            </a:pPr>
            <a:r>
              <a:rPr lang="en-US" sz="1807" spc="299">
                <a:solidFill>
                  <a:srgbClr val="22423D"/>
                </a:solidFill>
                <a:latin typeface="Glacial Indifference Bold"/>
              </a:rPr>
              <a:t>1. Continuous Data Updates: Ensure that the project incorporates mechanisms for continuous data updates, considering the dynamic nature of the pandemic. Regularly updating data will enable real-time monitoring and accurate analysis of emerging trends.</a:t>
            </a:r>
          </a:p>
          <a:p>
            <a:pPr algn="ctr">
              <a:lnSpc>
                <a:spcPts val="2258"/>
              </a:lnSpc>
            </a:pPr>
          </a:p>
          <a:p>
            <a:pPr algn="ctr">
              <a:lnSpc>
                <a:spcPts val="2258"/>
              </a:lnSpc>
            </a:pPr>
            <a:r>
              <a:rPr lang="en-US" sz="1807" spc="299">
                <a:solidFill>
                  <a:srgbClr val="22423D"/>
                </a:solidFill>
                <a:latin typeface="Glacial Indifference Bold"/>
              </a:rPr>
              <a:t>2. Collaboration with Global Health Agencies: Foster collaboration with international health organizations and research institutions to access comprehensive and diverse COVID-19 datasets. Collaborative efforts can enhance data quality and enrich the project's analyses.</a:t>
            </a:r>
          </a:p>
          <a:p>
            <a:pPr algn="ctr">
              <a:lnSpc>
                <a:spcPts val="2258"/>
              </a:lnSpc>
            </a:pPr>
          </a:p>
          <a:p>
            <a:pPr algn="ctr">
              <a:lnSpc>
                <a:spcPts val="2258"/>
              </a:lnSpc>
            </a:pPr>
            <a:r>
              <a:rPr lang="en-US" sz="1807" spc="299">
                <a:solidFill>
                  <a:srgbClr val="22423D"/>
                </a:solidFill>
                <a:latin typeface="Glacial Indifference Bold"/>
              </a:rPr>
              <a:t>3. Integration of Genomic Sequencing Data: Integrate genomic sequencing data to monitor viral mutations and the emergence of new variants. Understanding the genetic changes in the virus is crucial for vaccine development and containment strategies.</a:t>
            </a:r>
          </a:p>
          <a:p>
            <a:pPr algn="ctr">
              <a:lnSpc>
                <a:spcPts val="2258"/>
              </a:lnSpc>
            </a:pPr>
          </a:p>
          <a:p>
            <a:pPr algn="ctr">
              <a:lnSpc>
                <a:spcPts val="2258"/>
              </a:lnSpc>
            </a:pPr>
            <a:r>
              <a:rPr lang="en-US" sz="1807" spc="299">
                <a:solidFill>
                  <a:srgbClr val="22423D"/>
                </a:solidFill>
                <a:latin typeface="Glacial Indifference Bold"/>
              </a:rPr>
              <a:t>4. Longitudinal Studies: Consider incorporating longitudinal data analysis to track disease progression and outcomes over time. Long-term data can provide valuable insights into the long-lasting effects of COVID-19.</a:t>
            </a:r>
          </a:p>
          <a:p>
            <a:pPr algn="ctr">
              <a:lnSpc>
                <a:spcPts val="2258"/>
              </a:lnSpc>
            </a:pPr>
          </a:p>
          <a:p>
            <a:pPr algn="ctr">
              <a:lnSpc>
                <a:spcPts val="2258"/>
              </a:lnSpc>
            </a:pPr>
            <a:r>
              <a:rPr lang="en-US" sz="1807" spc="299">
                <a:solidFill>
                  <a:srgbClr val="22423D"/>
                </a:solidFill>
                <a:latin typeface="Glacial Indifference Bold"/>
              </a:rPr>
              <a:t>5. Engagement with Healthcare Professionals: Engage with healthcare professionals and frontline workers to understand their data needs and insights required for better decision-making. Their expertise can contribute to more targeted and practical analyses.</a:t>
            </a:r>
          </a:p>
          <a:p>
            <a:pPr algn="ctr">
              <a:lnSpc>
                <a:spcPts val="2258"/>
              </a:lnSpc>
            </a:pPr>
          </a:p>
          <a:p>
            <a:pPr algn="ctr">
              <a:lnSpc>
                <a:spcPts val="2258"/>
              </a:lnSpc>
            </a:pPr>
            <a:r>
              <a:rPr lang="en-US" sz="1807" spc="299">
                <a:solidFill>
                  <a:srgbClr val="22423D"/>
                </a:solidFill>
                <a:latin typeface="Glacial Indifference Bold"/>
              </a:rPr>
              <a:t>6. Ethical Data Use: Prioritize data privacy and ethical considerations throughout the project. Ensure compliance with data protection regulations and obtain informed consent when handling sensitive patient data.</a:t>
            </a:r>
          </a:p>
          <a:p>
            <a:pPr algn="ctr">
              <a:lnSpc>
                <a:spcPts val="2258"/>
              </a:lnSpc>
            </a:pPr>
          </a:p>
          <a:p>
            <a:pPr algn="ctr">
              <a:lnSpc>
                <a:spcPts val="2258"/>
              </a:lnSpc>
            </a:pPr>
            <a:r>
              <a:rPr lang="en-US" sz="1807" spc="299">
                <a:solidFill>
                  <a:srgbClr val="22423D"/>
                </a:solidFill>
                <a:latin typeface="Glacial Indifference Bold"/>
              </a:rPr>
              <a:t>7. Public Health Recommendations: Use the project's findings to provide evidence-based public health recommendations. Communicate actionable insights to policymakers, healthcare providers, and the general public for informed decision-making.</a:t>
            </a:r>
          </a:p>
          <a:p>
            <a:pPr algn="ctr">
              <a:lnSpc>
                <a:spcPts val="2258"/>
              </a:lnSpc>
            </a:pPr>
          </a:p>
          <a:p>
            <a:pPr algn="ctr">
              <a:lnSpc>
                <a:spcPts val="2258"/>
              </a:lnSpc>
              <a:spcBef>
                <a:spcPct val="0"/>
              </a:spcBef>
            </a:pPr>
          </a:p>
        </p:txBody>
      </p:sp>
      <p:sp>
        <p:nvSpPr>
          <p:cNvPr name="Freeform 5" id="5"/>
          <p:cNvSpPr/>
          <p:nvPr/>
        </p:nvSpPr>
        <p:spPr>
          <a:xfrm flipH="false" flipV="false" rot="0">
            <a:off x="16318821" y="7534995"/>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101746" y="-1717592"/>
            <a:ext cx="4813501" cy="5492584"/>
          </a:xfrm>
          <a:custGeom>
            <a:avLst/>
            <a:gdLst/>
            <a:ahLst/>
            <a:cxnLst/>
            <a:rect r="r" b="b" t="t" l="l"/>
            <a:pathLst>
              <a:path h="5492584" w="4813501">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92260" y="8059133"/>
            <a:ext cx="4734603" cy="4114800"/>
          </a:xfrm>
          <a:custGeom>
            <a:avLst/>
            <a:gdLst/>
            <a:ahLst/>
            <a:cxnLst/>
            <a:rect r="r" b="b" t="t" l="l"/>
            <a:pathLst>
              <a:path h="4114800" w="4734603">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55831" y="1049064"/>
            <a:ext cx="5075842" cy="3252025"/>
          </a:xfrm>
          <a:custGeom>
            <a:avLst/>
            <a:gdLst/>
            <a:ahLst/>
            <a:cxnLst/>
            <a:rect r="r" b="b" t="t" l="l"/>
            <a:pathLst>
              <a:path h="3252025" w="5075842">
                <a:moveTo>
                  <a:pt x="0" y="0"/>
                </a:moveTo>
                <a:lnTo>
                  <a:pt x="5075842" y="0"/>
                </a:lnTo>
                <a:lnTo>
                  <a:pt x="5075842" y="3252026"/>
                </a:lnTo>
                <a:lnTo>
                  <a:pt x="0" y="3252026"/>
                </a:lnTo>
                <a:lnTo>
                  <a:pt x="0" y="0"/>
                </a:lnTo>
                <a:close/>
              </a:path>
            </a:pathLst>
          </a:custGeom>
          <a:blipFill>
            <a:blip r:embed="rId6"/>
            <a:stretch>
              <a:fillRect l="0" t="0" r="0" b="0"/>
            </a:stretch>
          </a:blipFill>
        </p:spPr>
      </p:sp>
      <p:sp>
        <p:nvSpPr>
          <p:cNvPr name="Freeform 5" id="5"/>
          <p:cNvSpPr/>
          <p:nvPr/>
        </p:nvSpPr>
        <p:spPr>
          <a:xfrm flipH="false" flipV="false" rot="0">
            <a:off x="12851362" y="1028700"/>
            <a:ext cx="4512458" cy="3231143"/>
          </a:xfrm>
          <a:custGeom>
            <a:avLst/>
            <a:gdLst/>
            <a:ahLst/>
            <a:cxnLst/>
            <a:rect r="r" b="b" t="t" l="l"/>
            <a:pathLst>
              <a:path h="3231143" w="4512458">
                <a:moveTo>
                  <a:pt x="0" y="0"/>
                </a:moveTo>
                <a:lnTo>
                  <a:pt x="4512457" y="0"/>
                </a:lnTo>
                <a:lnTo>
                  <a:pt x="4512457" y="3231143"/>
                </a:lnTo>
                <a:lnTo>
                  <a:pt x="0" y="3231143"/>
                </a:lnTo>
                <a:lnTo>
                  <a:pt x="0" y="0"/>
                </a:lnTo>
                <a:close/>
              </a:path>
            </a:pathLst>
          </a:custGeom>
          <a:blipFill>
            <a:blip r:embed="rId7"/>
            <a:stretch>
              <a:fillRect l="0" t="0" r="0" b="0"/>
            </a:stretch>
          </a:blipFill>
        </p:spPr>
      </p:sp>
      <p:sp>
        <p:nvSpPr>
          <p:cNvPr name="Freeform 6" id="6"/>
          <p:cNvSpPr/>
          <p:nvPr/>
        </p:nvSpPr>
        <p:spPr>
          <a:xfrm flipH="false" flipV="false" rot="0">
            <a:off x="685171" y="5143500"/>
            <a:ext cx="4577683" cy="3828359"/>
          </a:xfrm>
          <a:custGeom>
            <a:avLst/>
            <a:gdLst/>
            <a:ahLst/>
            <a:cxnLst/>
            <a:rect r="r" b="b" t="t" l="l"/>
            <a:pathLst>
              <a:path h="3828359" w="4577683">
                <a:moveTo>
                  <a:pt x="0" y="0"/>
                </a:moveTo>
                <a:lnTo>
                  <a:pt x="4577683" y="0"/>
                </a:lnTo>
                <a:lnTo>
                  <a:pt x="4577683" y="3828359"/>
                </a:lnTo>
                <a:lnTo>
                  <a:pt x="0" y="3828359"/>
                </a:lnTo>
                <a:lnTo>
                  <a:pt x="0" y="0"/>
                </a:lnTo>
                <a:close/>
              </a:path>
            </a:pathLst>
          </a:custGeom>
          <a:blipFill>
            <a:blip r:embed="rId8"/>
            <a:stretch>
              <a:fillRect l="0" t="0" r="0" b="0"/>
            </a:stretch>
          </a:blipFill>
        </p:spPr>
      </p:sp>
      <p:sp>
        <p:nvSpPr>
          <p:cNvPr name="Freeform 7" id="7"/>
          <p:cNvSpPr/>
          <p:nvPr/>
        </p:nvSpPr>
        <p:spPr>
          <a:xfrm flipH="false" flipV="false" rot="0">
            <a:off x="5940511" y="5315980"/>
            <a:ext cx="5378925" cy="3483400"/>
          </a:xfrm>
          <a:custGeom>
            <a:avLst/>
            <a:gdLst/>
            <a:ahLst/>
            <a:cxnLst/>
            <a:rect r="r" b="b" t="t" l="l"/>
            <a:pathLst>
              <a:path h="3483400" w="5378925">
                <a:moveTo>
                  <a:pt x="0" y="0"/>
                </a:moveTo>
                <a:lnTo>
                  <a:pt x="5378924" y="0"/>
                </a:lnTo>
                <a:lnTo>
                  <a:pt x="5378924" y="3483400"/>
                </a:lnTo>
                <a:lnTo>
                  <a:pt x="0" y="3483400"/>
                </a:lnTo>
                <a:lnTo>
                  <a:pt x="0" y="0"/>
                </a:lnTo>
                <a:close/>
              </a:path>
            </a:pathLst>
          </a:custGeom>
          <a:blipFill>
            <a:blip r:embed="rId9"/>
            <a:stretch>
              <a:fillRect l="0" t="0" r="0" b="0"/>
            </a:stretch>
          </a:blipFill>
        </p:spPr>
      </p:sp>
      <p:sp>
        <p:nvSpPr>
          <p:cNvPr name="Freeform 8" id="8"/>
          <p:cNvSpPr/>
          <p:nvPr/>
        </p:nvSpPr>
        <p:spPr>
          <a:xfrm flipH="false" flipV="false" rot="0">
            <a:off x="11595970" y="5506221"/>
            <a:ext cx="5183699" cy="3102918"/>
          </a:xfrm>
          <a:custGeom>
            <a:avLst/>
            <a:gdLst/>
            <a:ahLst/>
            <a:cxnLst/>
            <a:rect r="r" b="b" t="t" l="l"/>
            <a:pathLst>
              <a:path h="3102918" w="5183699">
                <a:moveTo>
                  <a:pt x="0" y="0"/>
                </a:moveTo>
                <a:lnTo>
                  <a:pt x="5183700" y="0"/>
                </a:lnTo>
                <a:lnTo>
                  <a:pt x="5183700" y="3102918"/>
                </a:lnTo>
                <a:lnTo>
                  <a:pt x="0" y="3102918"/>
                </a:lnTo>
                <a:lnTo>
                  <a:pt x="0" y="0"/>
                </a:lnTo>
                <a:close/>
              </a:path>
            </a:pathLst>
          </a:custGeom>
          <a:blipFill>
            <a:blip r:embed="rId10"/>
            <a:stretch>
              <a:fillRect l="0" t="0" r="0" b="0"/>
            </a:stretch>
          </a:blipFill>
        </p:spPr>
      </p:sp>
      <p:sp>
        <p:nvSpPr>
          <p:cNvPr name="TextBox 9" id="9"/>
          <p:cNvSpPr txBox="true"/>
          <p:nvPr/>
        </p:nvSpPr>
        <p:spPr>
          <a:xfrm rot="0">
            <a:off x="1028700" y="866561"/>
            <a:ext cx="6100141" cy="890396"/>
          </a:xfrm>
          <a:prstGeom prst="rect">
            <a:avLst/>
          </a:prstGeom>
        </p:spPr>
        <p:txBody>
          <a:bodyPr anchor="t" rtlCol="false" tIns="0" lIns="0" bIns="0" rIns="0">
            <a:spAutoFit/>
          </a:bodyPr>
          <a:lstStyle/>
          <a:p>
            <a:pPr>
              <a:lnSpc>
                <a:spcPts val="6383"/>
              </a:lnSpc>
            </a:pPr>
            <a:r>
              <a:rPr lang="en-US" sz="7599">
                <a:solidFill>
                  <a:srgbClr val="22423D"/>
                </a:solidFill>
                <a:latin typeface="Brittany"/>
              </a:rPr>
              <a:t>Visualisation</a:t>
            </a:r>
          </a:p>
        </p:txBody>
      </p:sp>
      <p:sp>
        <p:nvSpPr>
          <p:cNvPr name="TextBox 10" id="10"/>
          <p:cNvSpPr txBox="true"/>
          <p:nvPr/>
        </p:nvSpPr>
        <p:spPr>
          <a:xfrm rot="0">
            <a:off x="6692030" y="370581"/>
            <a:ext cx="4903941" cy="439509"/>
          </a:xfrm>
          <a:prstGeom prst="rect">
            <a:avLst/>
          </a:prstGeom>
        </p:spPr>
        <p:txBody>
          <a:bodyPr anchor="t" rtlCol="false" tIns="0" lIns="0" bIns="0" rIns="0">
            <a:spAutoFit/>
          </a:bodyPr>
          <a:lstStyle/>
          <a:p>
            <a:pPr algn="ctr">
              <a:lnSpc>
                <a:spcPts val="3482"/>
              </a:lnSpc>
              <a:spcBef>
                <a:spcPct val="0"/>
              </a:spcBef>
            </a:pPr>
            <a:r>
              <a:rPr lang="en-US" sz="2785" spc="462">
                <a:solidFill>
                  <a:srgbClr val="22423D"/>
                </a:solidFill>
                <a:latin typeface="Glacial Indifference Bold"/>
              </a:rPr>
              <a:t>BAR CHART</a:t>
            </a:r>
          </a:p>
        </p:txBody>
      </p:sp>
      <p:sp>
        <p:nvSpPr>
          <p:cNvPr name="TextBox 11" id="11"/>
          <p:cNvSpPr txBox="true"/>
          <p:nvPr/>
        </p:nvSpPr>
        <p:spPr>
          <a:xfrm rot="0">
            <a:off x="12655620" y="370581"/>
            <a:ext cx="4903941" cy="439509"/>
          </a:xfrm>
          <a:prstGeom prst="rect">
            <a:avLst/>
          </a:prstGeom>
        </p:spPr>
        <p:txBody>
          <a:bodyPr anchor="t" rtlCol="false" tIns="0" lIns="0" bIns="0" rIns="0">
            <a:spAutoFit/>
          </a:bodyPr>
          <a:lstStyle/>
          <a:p>
            <a:pPr algn="ctr">
              <a:lnSpc>
                <a:spcPts val="3482"/>
              </a:lnSpc>
              <a:spcBef>
                <a:spcPct val="0"/>
              </a:spcBef>
            </a:pPr>
            <a:r>
              <a:rPr lang="en-US" sz="2785" spc="462">
                <a:solidFill>
                  <a:srgbClr val="22423D"/>
                </a:solidFill>
                <a:latin typeface="Glacial Indifference Bold"/>
              </a:rPr>
              <a:t>SCATTER PLOT</a:t>
            </a:r>
          </a:p>
        </p:txBody>
      </p:sp>
      <p:sp>
        <p:nvSpPr>
          <p:cNvPr name="TextBox 12" id="12"/>
          <p:cNvSpPr txBox="true"/>
          <p:nvPr/>
        </p:nvSpPr>
        <p:spPr>
          <a:xfrm rot="0">
            <a:off x="522042" y="4486216"/>
            <a:ext cx="4903941" cy="439509"/>
          </a:xfrm>
          <a:prstGeom prst="rect">
            <a:avLst/>
          </a:prstGeom>
        </p:spPr>
        <p:txBody>
          <a:bodyPr anchor="t" rtlCol="false" tIns="0" lIns="0" bIns="0" rIns="0">
            <a:spAutoFit/>
          </a:bodyPr>
          <a:lstStyle/>
          <a:p>
            <a:pPr algn="ctr">
              <a:lnSpc>
                <a:spcPts val="3482"/>
              </a:lnSpc>
              <a:spcBef>
                <a:spcPct val="0"/>
              </a:spcBef>
            </a:pPr>
            <a:r>
              <a:rPr lang="en-US" sz="2785" spc="462">
                <a:solidFill>
                  <a:srgbClr val="22423D"/>
                </a:solidFill>
                <a:latin typeface="Glacial Indifference Bold"/>
              </a:rPr>
              <a:t>PIE CHART</a:t>
            </a:r>
          </a:p>
        </p:txBody>
      </p:sp>
      <p:sp>
        <p:nvSpPr>
          <p:cNvPr name="TextBox 13" id="13"/>
          <p:cNvSpPr txBox="true"/>
          <p:nvPr/>
        </p:nvSpPr>
        <p:spPr>
          <a:xfrm rot="0">
            <a:off x="5940511" y="4579255"/>
            <a:ext cx="4903941" cy="439509"/>
          </a:xfrm>
          <a:prstGeom prst="rect">
            <a:avLst/>
          </a:prstGeom>
        </p:spPr>
        <p:txBody>
          <a:bodyPr anchor="t" rtlCol="false" tIns="0" lIns="0" bIns="0" rIns="0">
            <a:spAutoFit/>
          </a:bodyPr>
          <a:lstStyle/>
          <a:p>
            <a:pPr algn="ctr">
              <a:lnSpc>
                <a:spcPts val="3482"/>
              </a:lnSpc>
              <a:spcBef>
                <a:spcPct val="0"/>
              </a:spcBef>
            </a:pPr>
            <a:r>
              <a:rPr lang="en-US" sz="2785" spc="462">
                <a:solidFill>
                  <a:srgbClr val="22423D"/>
                </a:solidFill>
                <a:latin typeface="Glacial Indifference Bold"/>
              </a:rPr>
              <a:t>LINE PLOT</a:t>
            </a:r>
          </a:p>
        </p:txBody>
      </p:sp>
      <p:sp>
        <p:nvSpPr>
          <p:cNvPr name="TextBox 14" id="14"/>
          <p:cNvSpPr txBox="true"/>
          <p:nvPr/>
        </p:nvSpPr>
        <p:spPr>
          <a:xfrm rot="0">
            <a:off x="11358802" y="4674375"/>
            <a:ext cx="5661937" cy="439509"/>
          </a:xfrm>
          <a:prstGeom prst="rect">
            <a:avLst/>
          </a:prstGeom>
        </p:spPr>
        <p:txBody>
          <a:bodyPr anchor="t" rtlCol="false" tIns="0" lIns="0" bIns="0" rIns="0">
            <a:spAutoFit/>
          </a:bodyPr>
          <a:lstStyle/>
          <a:p>
            <a:pPr algn="ctr">
              <a:lnSpc>
                <a:spcPts val="3482"/>
              </a:lnSpc>
              <a:spcBef>
                <a:spcPct val="0"/>
              </a:spcBef>
            </a:pPr>
            <a:r>
              <a:rPr lang="en-US" sz="2785" spc="462">
                <a:solidFill>
                  <a:srgbClr val="22423D"/>
                </a:solidFill>
                <a:latin typeface="Glacial Indifference Bold"/>
              </a:rPr>
              <a:t>CORRELATION HEAT MAP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DAFT5UXC9B8</dc:identifier>
  <dcterms:modified xsi:type="dcterms:W3CDTF">2011-08-01T06:04:30Z</dcterms:modified>
  <cp:revision>1</cp:revision>
  <dc:title>APSSDC PPT</dc:title>
</cp:coreProperties>
</file>